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handoutMasterIdLst>
    <p:handoutMasterId r:id="rId85"/>
  </p:handoutMasterIdLst>
  <p:sldIdLst>
    <p:sldId id="256" r:id="rId2"/>
    <p:sldId id="375" r:id="rId3"/>
    <p:sldId id="257" r:id="rId4"/>
    <p:sldId id="408" r:id="rId5"/>
    <p:sldId id="299" r:id="rId6"/>
    <p:sldId id="443" r:id="rId7"/>
    <p:sldId id="258" r:id="rId8"/>
    <p:sldId id="445" r:id="rId9"/>
    <p:sldId id="259" r:id="rId10"/>
    <p:sldId id="413" r:id="rId11"/>
    <p:sldId id="446" r:id="rId12"/>
    <p:sldId id="300" r:id="rId13"/>
    <p:sldId id="301" r:id="rId14"/>
    <p:sldId id="266" r:id="rId15"/>
    <p:sldId id="302" r:id="rId16"/>
    <p:sldId id="267" r:id="rId17"/>
    <p:sldId id="268" r:id="rId18"/>
    <p:sldId id="269" r:id="rId19"/>
    <p:sldId id="306" r:id="rId20"/>
    <p:sldId id="270" r:id="rId21"/>
    <p:sldId id="447" r:id="rId22"/>
    <p:sldId id="410" r:id="rId23"/>
    <p:sldId id="411" r:id="rId24"/>
    <p:sldId id="412" r:id="rId25"/>
    <p:sldId id="407" r:id="rId26"/>
    <p:sldId id="309" r:id="rId27"/>
    <p:sldId id="272" r:id="rId28"/>
    <p:sldId id="425" r:id="rId29"/>
    <p:sldId id="310" r:id="rId30"/>
    <p:sldId id="426" r:id="rId31"/>
    <p:sldId id="312" r:id="rId32"/>
    <p:sldId id="428" r:id="rId33"/>
    <p:sldId id="427" r:id="rId34"/>
    <p:sldId id="313" r:id="rId35"/>
    <p:sldId id="429" r:id="rId36"/>
    <p:sldId id="262" r:id="rId37"/>
    <p:sldId id="265" r:id="rId38"/>
    <p:sldId id="274" r:id="rId39"/>
    <p:sldId id="275" r:id="rId40"/>
    <p:sldId id="441" r:id="rId41"/>
    <p:sldId id="276" r:id="rId42"/>
    <p:sldId id="449"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89" r:id="rId56"/>
    <p:sldId id="290" r:id="rId57"/>
    <p:sldId id="260" r:id="rId58"/>
    <p:sldId id="261" r:id="rId59"/>
    <p:sldId id="430" r:id="rId60"/>
    <p:sldId id="291" r:id="rId61"/>
    <p:sldId id="303" r:id="rId62"/>
    <p:sldId id="423" r:id="rId63"/>
    <p:sldId id="432" r:id="rId64"/>
    <p:sldId id="435" r:id="rId65"/>
    <p:sldId id="263" r:id="rId66"/>
    <p:sldId id="433" r:id="rId67"/>
    <p:sldId id="450" r:id="rId68"/>
    <p:sldId id="451" r:id="rId69"/>
    <p:sldId id="453" r:id="rId70"/>
    <p:sldId id="452" r:id="rId71"/>
    <p:sldId id="454" r:id="rId72"/>
    <p:sldId id="455" r:id="rId73"/>
    <p:sldId id="436" r:id="rId74"/>
    <p:sldId id="437" r:id="rId75"/>
    <p:sldId id="456" r:id="rId76"/>
    <p:sldId id="438" r:id="rId77"/>
    <p:sldId id="418" r:id="rId78"/>
    <p:sldId id="419" r:id="rId79"/>
    <p:sldId id="440" r:id="rId80"/>
    <p:sldId id="319" r:id="rId81"/>
    <p:sldId id="457" r:id="rId82"/>
    <p:sldId id="442" r:id="rId83"/>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993" autoAdjust="0"/>
  </p:normalViewPr>
  <p:slideViewPr>
    <p:cSldViewPr snapToGrid="0" snapToObjects="1">
      <p:cViewPr varScale="1">
        <p:scale>
          <a:sx n="67" d="100"/>
          <a:sy n="67" d="100"/>
        </p:scale>
        <p:origin x="644" y="44"/>
      </p:cViewPr>
      <p:guideLst/>
    </p:cSldViewPr>
  </p:slideViewPr>
  <p:outlineViewPr>
    <p:cViewPr>
      <p:scale>
        <a:sx n="33" d="100"/>
        <a:sy n="33" d="100"/>
      </p:scale>
      <p:origin x="0" y="-446"/>
    </p:cViewPr>
  </p:outlineViewPr>
  <p:notesTextViewPr>
    <p:cViewPr>
      <p:scale>
        <a:sx n="1" d="1"/>
        <a:sy n="1" d="1"/>
      </p:scale>
      <p:origin x="0" y="0"/>
    </p:cViewPr>
  </p:notesTextViewPr>
  <p:notesViewPr>
    <p:cSldViewPr snapToGrid="0" snapToObjects="1">
      <p:cViewPr>
        <p:scale>
          <a:sx n="136" d="100"/>
          <a:sy n="136" d="100"/>
        </p:scale>
        <p:origin x="864"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diagrams/_rels/data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23.png"/></Relationships>
</file>

<file path=ppt/diagrams/_rels/data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9.png"/><Relationship Id="rId1" Type="http://schemas.openxmlformats.org/officeDocument/2006/relationships/image" Target="../media/image5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23.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9.png"/><Relationship Id="rId1"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C4E73F-B96D-49C9-843C-A317969EF9E7}"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705B3219-A288-42C7-A1EE-93EED0DF363D}">
      <dgm:prSet/>
      <dgm:spPr/>
      <dgm:t>
        <a:bodyPr/>
        <a:lstStyle/>
        <a:p>
          <a:r>
            <a:rPr lang="en-GB"/>
            <a:t>It was issued because it was recognised by the Law Lords that “</a:t>
          </a:r>
          <a:r>
            <a:rPr lang="en-GB" i="1"/>
            <a:t>too rigid adherence to precedent may lead to injustice in a particular case and also unduly restrict the proper development of the law”.</a:t>
          </a:r>
          <a:endParaRPr lang="en-US"/>
        </a:p>
      </dgm:t>
    </dgm:pt>
    <dgm:pt modelId="{9F0426E3-9718-4EB6-B4C2-3F0174EEECE7}" type="parTrans" cxnId="{4806B933-F5CC-48B5-86D0-82CE9FA23E02}">
      <dgm:prSet/>
      <dgm:spPr/>
      <dgm:t>
        <a:bodyPr/>
        <a:lstStyle/>
        <a:p>
          <a:endParaRPr lang="en-US"/>
        </a:p>
      </dgm:t>
    </dgm:pt>
    <dgm:pt modelId="{EDE75ECD-893B-41A6-AA7A-87D717E07D2C}" type="sibTrans" cxnId="{4806B933-F5CC-48B5-86D0-82CE9FA23E02}">
      <dgm:prSet/>
      <dgm:spPr/>
      <dgm:t>
        <a:bodyPr/>
        <a:lstStyle/>
        <a:p>
          <a:endParaRPr lang="en-US"/>
        </a:p>
      </dgm:t>
    </dgm:pt>
    <dgm:pt modelId="{E775C2A6-2F7B-401A-BC47-7A535B97F415}">
      <dgm:prSet/>
      <dgm:spPr/>
      <dgm:t>
        <a:bodyPr/>
        <a:lstStyle/>
        <a:p>
          <a:r>
            <a:rPr lang="en-GB"/>
            <a:t>The power </a:t>
          </a:r>
          <a:r>
            <a:rPr lang="en-GB" b="1"/>
            <a:t>only applies to the Supreme Court</a:t>
          </a:r>
          <a:r>
            <a:rPr lang="en-GB"/>
            <a:t> and no other court within the hierarchy.</a:t>
          </a:r>
          <a:endParaRPr lang="en-US"/>
        </a:p>
      </dgm:t>
    </dgm:pt>
    <dgm:pt modelId="{2626BF5C-418A-4758-8805-339CFCB489F9}" type="parTrans" cxnId="{8D27F53D-6409-41C0-9664-DD3265FC12F6}">
      <dgm:prSet/>
      <dgm:spPr/>
      <dgm:t>
        <a:bodyPr/>
        <a:lstStyle/>
        <a:p>
          <a:endParaRPr lang="en-US"/>
        </a:p>
      </dgm:t>
    </dgm:pt>
    <dgm:pt modelId="{04259BF2-4D7E-4C39-A53F-D361C94F0435}" type="sibTrans" cxnId="{8D27F53D-6409-41C0-9664-DD3265FC12F6}">
      <dgm:prSet/>
      <dgm:spPr/>
      <dgm:t>
        <a:bodyPr/>
        <a:lstStyle/>
        <a:p>
          <a:endParaRPr lang="en-US"/>
        </a:p>
      </dgm:t>
    </dgm:pt>
    <dgm:pt modelId="{E24B00C5-9D72-4483-B5C3-B601B413EBFD}">
      <dgm:prSet/>
      <dgm:spPr/>
      <dgm:t>
        <a:bodyPr/>
        <a:lstStyle/>
        <a:p>
          <a:r>
            <a:rPr lang="en-GB" dirty="0"/>
            <a:t>In 1966, the Lord Chancellor issued the </a:t>
          </a:r>
          <a:r>
            <a:rPr lang="en-GB" b="1" dirty="0"/>
            <a:t>Practice Statement </a:t>
          </a:r>
          <a:r>
            <a:rPr lang="en-GB" dirty="0"/>
            <a:t>allowing the House of Lords to depart from their previous decision </a:t>
          </a:r>
          <a:r>
            <a:rPr lang="en-GB" b="1" dirty="0"/>
            <a:t>“where it appears right to do so”.  </a:t>
          </a:r>
          <a:endParaRPr lang="en-US" dirty="0"/>
        </a:p>
      </dgm:t>
    </dgm:pt>
    <dgm:pt modelId="{5D1CDBB8-9CAE-463E-9694-40BE9A25AA03}" type="sibTrans" cxnId="{F2CAF8FB-8524-44F1-9D12-F897F9EFD116}">
      <dgm:prSet/>
      <dgm:spPr/>
      <dgm:t>
        <a:bodyPr/>
        <a:lstStyle/>
        <a:p>
          <a:endParaRPr lang="en-US"/>
        </a:p>
      </dgm:t>
    </dgm:pt>
    <dgm:pt modelId="{9B1D0EB9-80BD-4F98-B004-F924254A922F}" type="parTrans" cxnId="{F2CAF8FB-8524-44F1-9D12-F897F9EFD116}">
      <dgm:prSet/>
      <dgm:spPr/>
      <dgm:t>
        <a:bodyPr/>
        <a:lstStyle/>
        <a:p>
          <a:endParaRPr lang="en-US"/>
        </a:p>
      </dgm:t>
    </dgm:pt>
    <dgm:pt modelId="{99BD492E-B503-467B-9945-BCF6EC8ED088}" type="pres">
      <dgm:prSet presAssocID="{86C4E73F-B96D-49C9-843C-A317969EF9E7}" presName="diagram" presStyleCnt="0">
        <dgm:presLayoutVars>
          <dgm:dir/>
          <dgm:resizeHandles val="exact"/>
        </dgm:presLayoutVars>
      </dgm:prSet>
      <dgm:spPr/>
    </dgm:pt>
    <dgm:pt modelId="{724637E0-5672-4A3E-96DC-698FBCEA2DCE}" type="pres">
      <dgm:prSet presAssocID="{E24B00C5-9D72-4483-B5C3-B601B413EBFD}" presName="node" presStyleLbl="node1" presStyleIdx="0" presStyleCnt="3">
        <dgm:presLayoutVars>
          <dgm:bulletEnabled val="1"/>
        </dgm:presLayoutVars>
      </dgm:prSet>
      <dgm:spPr/>
    </dgm:pt>
    <dgm:pt modelId="{8657BD69-2B71-47D2-A203-3D0C27AED5BB}" type="pres">
      <dgm:prSet presAssocID="{5D1CDBB8-9CAE-463E-9694-40BE9A25AA03}" presName="sibTrans" presStyleCnt="0"/>
      <dgm:spPr/>
    </dgm:pt>
    <dgm:pt modelId="{27C45B65-2F8C-4F5E-8A30-9A25A9C2610A}" type="pres">
      <dgm:prSet presAssocID="{705B3219-A288-42C7-A1EE-93EED0DF363D}" presName="node" presStyleLbl="node1" presStyleIdx="1" presStyleCnt="3">
        <dgm:presLayoutVars>
          <dgm:bulletEnabled val="1"/>
        </dgm:presLayoutVars>
      </dgm:prSet>
      <dgm:spPr/>
    </dgm:pt>
    <dgm:pt modelId="{16F789E2-F946-46D5-965E-9E720468413E}" type="pres">
      <dgm:prSet presAssocID="{EDE75ECD-893B-41A6-AA7A-87D717E07D2C}" presName="sibTrans" presStyleCnt="0"/>
      <dgm:spPr/>
    </dgm:pt>
    <dgm:pt modelId="{49F1E767-5D5C-4EA5-90D7-9D320DDFB2B1}" type="pres">
      <dgm:prSet presAssocID="{E775C2A6-2F7B-401A-BC47-7A535B97F415}" presName="node" presStyleLbl="node1" presStyleIdx="2" presStyleCnt="3">
        <dgm:presLayoutVars>
          <dgm:bulletEnabled val="1"/>
        </dgm:presLayoutVars>
      </dgm:prSet>
      <dgm:spPr/>
    </dgm:pt>
  </dgm:ptLst>
  <dgm:cxnLst>
    <dgm:cxn modelId="{4806B933-F5CC-48B5-86D0-82CE9FA23E02}" srcId="{86C4E73F-B96D-49C9-843C-A317969EF9E7}" destId="{705B3219-A288-42C7-A1EE-93EED0DF363D}" srcOrd="1" destOrd="0" parTransId="{9F0426E3-9718-4EB6-B4C2-3F0174EEECE7}" sibTransId="{EDE75ECD-893B-41A6-AA7A-87D717E07D2C}"/>
    <dgm:cxn modelId="{8D27F53D-6409-41C0-9664-DD3265FC12F6}" srcId="{86C4E73F-B96D-49C9-843C-A317969EF9E7}" destId="{E775C2A6-2F7B-401A-BC47-7A535B97F415}" srcOrd="2" destOrd="0" parTransId="{2626BF5C-418A-4758-8805-339CFCB489F9}" sibTransId="{04259BF2-4D7E-4C39-A53F-D361C94F0435}"/>
    <dgm:cxn modelId="{92305680-F286-43A1-8A71-7351971FEEE5}" type="presOf" srcId="{86C4E73F-B96D-49C9-843C-A317969EF9E7}" destId="{99BD492E-B503-467B-9945-BCF6EC8ED088}" srcOrd="0" destOrd="0" presId="urn:microsoft.com/office/officeart/2005/8/layout/default"/>
    <dgm:cxn modelId="{0BF435C1-C35C-4A44-8A77-B95E9D01374B}" type="presOf" srcId="{E775C2A6-2F7B-401A-BC47-7A535B97F415}" destId="{49F1E767-5D5C-4EA5-90D7-9D320DDFB2B1}" srcOrd="0" destOrd="0" presId="urn:microsoft.com/office/officeart/2005/8/layout/default"/>
    <dgm:cxn modelId="{DCCA56F8-17D8-4F8E-8194-CD91BD8215D7}" type="presOf" srcId="{705B3219-A288-42C7-A1EE-93EED0DF363D}" destId="{27C45B65-2F8C-4F5E-8A30-9A25A9C2610A}" srcOrd="0" destOrd="0" presId="urn:microsoft.com/office/officeart/2005/8/layout/default"/>
    <dgm:cxn modelId="{D0D4E0FB-8A5E-4F72-BE75-9BF632F8E2C9}" type="presOf" srcId="{E24B00C5-9D72-4483-B5C3-B601B413EBFD}" destId="{724637E0-5672-4A3E-96DC-698FBCEA2DCE}" srcOrd="0" destOrd="0" presId="urn:microsoft.com/office/officeart/2005/8/layout/default"/>
    <dgm:cxn modelId="{F2CAF8FB-8524-44F1-9D12-F897F9EFD116}" srcId="{86C4E73F-B96D-49C9-843C-A317969EF9E7}" destId="{E24B00C5-9D72-4483-B5C3-B601B413EBFD}" srcOrd="0" destOrd="0" parTransId="{9B1D0EB9-80BD-4F98-B004-F924254A922F}" sibTransId="{5D1CDBB8-9CAE-463E-9694-40BE9A25AA03}"/>
    <dgm:cxn modelId="{B7D39534-B12E-496F-AFF5-BF10BEDE8D4D}" type="presParOf" srcId="{99BD492E-B503-467B-9945-BCF6EC8ED088}" destId="{724637E0-5672-4A3E-96DC-698FBCEA2DCE}" srcOrd="0" destOrd="0" presId="urn:microsoft.com/office/officeart/2005/8/layout/default"/>
    <dgm:cxn modelId="{9F6720AD-7817-48D9-9FC4-E3833EB436BC}" type="presParOf" srcId="{99BD492E-B503-467B-9945-BCF6EC8ED088}" destId="{8657BD69-2B71-47D2-A203-3D0C27AED5BB}" srcOrd="1" destOrd="0" presId="urn:microsoft.com/office/officeart/2005/8/layout/default"/>
    <dgm:cxn modelId="{05C3B666-4836-405E-B29E-80DBF0457D23}" type="presParOf" srcId="{99BD492E-B503-467B-9945-BCF6EC8ED088}" destId="{27C45B65-2F8C-4F5E-8A30-9A25A9C2610A}" srcOrd="2" destOrd="0" presId="urn:microsoft.com/office/officeart/2005/8/layout/default"/>
    <dgm:cxn modelId="{6837D808-A612-4E10-B8F0-959D018BBA7E}" type="presParOf" srcId="{99BD492E-B503-467B-9945-BCF6EC8ED088}" destId="{16F789E2-F946-46D5-965E-9E720468413E}" srcOrd="3" destOrd="0" presId="urn:microsoft.com/office/officeart/2005/8/layout/default"/>
    <dgm:cxn modelId="{ACBD462B-6895-4F89-BFEA-DCFD311ABBEE}" type="presParOf" srcId="{99BD492E-B503-467B-9945-BCF6EC8ED088}" destId="{49F1E767-5D5C-4EA5-90D7-9D320DDFB2B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263FC3-9851-451C-B536-09A008952B3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B50FFD0-0E3F-4D85-ACD7-0DE4C08AFF31}">
      <dgm:prSet/>
      <dgm:spPr/>
      <dgm:t>
        <a:bodyPr/>
        <a:lstStyle/>
        <a:p>
          <a:r>
            <a:rPr lang="en-GB" b="1" u="sng"/>
            <a:t>Civil Division:</a:t>
          </a:r>
          <a:endParaRPr lang="en-US"/>
        </a:p>
      </dgm:t>
    </dgm:pt>
    <dgm:pt modelId="{B849AAF1-FD95-46E2-B193-E0C409E179E3}" type="parTrans" cxnId="{BF8E04EE-9B1C-4083-A70D-631B2FEAD784}">
      <dgm:prSet/>
      <dgm:spPr/>
      <dgm:t>
        <a:bodyPr/>
        <a:lstStyle/>
        <a:p>
          <a:endParaRPr lang="en-US"/>
        </a:p>
      </dgm:t>
    </dgm:pt>
    <dgm:pt modelId="{A569D3C3-027C-4E14-902D-039D2182B98C}" type="sibTrans" cxnId="{BF8E04EE-9B1C-4083-A70D-631B2FEAD784}">
      <dgm:prSet/>
      <dgm:spPr/>
      <dgm:t>
        <a:bodyPr/>
        <a:lstStyle/>
        <a:p>
          <a:endParaRPr lang="en-US"/>
        </a:p>
      </dgm:t>
    </dgm:pt>
    <dgm:pt modelId="{F8214FE2-181A-4174-B14E-515C925A0F5D}">
      <dgm:prSet/>
      <dgm:spPr/>
      <dgm:t>
        <a:bodyPr/>
        <a:lstStyle/>
        <a:p>
          <a:r>
            <a:rPr lang="en-GB"/>
            <a:t>The Court of Appeal is bound by the decisions of the </a:t>
          </a:r>
          <a:r>
            <a:rPr lang="en-GB" b="1"/>
            <a:t>Supreme Court</a:t>
          </a:r>
          <a:r>
            <a:rPr lang="en-GB"/>
            <a:t> or </a:t>
          </a:r>
          <a:r>
            <a:rPr lang="en-GB" b="1"/>
            <a:t>House of Lords</a:t>
          </a:r>
          <a:r>
            <a:rPr lang="en-GB"/>
            <a:t> as it was, but it is also </a:t>
          </a:r>
          <a:r>
            <a:rPr lang="en-GB" b="1"/>
            <a:t>bound by its own previous decisions</a:t>
          </a:r>
          <a:r>
            <a:rPr lang="en-GB"/>
            <a:t> EXCEPT in the limited circumstances laid down in </a:t>
          </a:r>
          <a:r>
            <a:rPr lang="en-GB" i="1"/>
            <a:t>Young</a:t>
          </a:r>
          <a:r>
            <a:rPr lang="en-GB"/>
            <a:t>:</a:t>
          </a:r>
          <a:endParaRPr lang="en-US"/>
        </a:p>
      </dgm:t>
    </dgm:pt>
    <dgm:pt modelId="{09E9DB42-7CB1-4E55-B311-88D02D40A2A3}" type="parTrans" cxnId="{5957324B-3077-4AF0-A3F1-475681FD4FF1}">
      <dgm:prSet/>
      <dgm:spPr/>
      <dgm:t>
        <a:bodyPr/>
        <a:lstStyle/>
        <a:p>
          <a:endParaRPr lang="en-US"/>
        </a:p>
      </dgm:t>
    </dgm:pt>
    <dgm:pt modelId="{7A9F19CC-80E5-40D8-B577-292C1C411AAD}" type="sibTrans" cxnId="{5957324B-3077-4AF0-A3F1-475681FD4FF1}">
      <dgm:prSet/>
      <dgm:spPr/>
      <dgm:t>
        <a:bodyPr/>
        <a:lstStyle/>
        <a:p>
          <a:endParaRPr lang="en-US"/>
        </a:p>
      </dgm:t>
    </dgm:pt>
    <dgm:pt modelId="{41F1B777-AD60-4B22-80D9-BA18E72B5564}">
      <dgm:prSet/>
      <dgm:spPr/>
      <dgm:t>
        <a:bodyPr/>
        <a:lstStyle/>
        <a:p>
          <a:r>
            <a:rPr lang="en-GB"/>
            <a:t>Where there are two conflicting previous decisions;</a:t>
          </a:r>
          <a:endParaRPr lang="en-US"/>
        </a:p>
      </dgm:t>
    </dgm:pt>
    <dgm:pt modelId="{40F04473-6AE2-4DE3-84D2-17FD3598DD51}" type="parTrans" cxnId="{3CA7F70B-EE60-41C6-A4FF-2FA82AF44388}">
      <dgm:prSet/>
      <dgm:spPr/>
      <dgm:t>
        <a:bodyPr/>
        <a:lstStyle/>
        <a:p>
          <a:endParaRPr lang="en-US"/>
        </a:p>
      </dgm:t>
    </dgm:pt>
    <dgm:pt modelId="{80FB7C5A-8941-48A0-A5BD-B0AFC36C69BA}" type="sibTrans" cxnId="{3CA7F70B-EE60-41C6-A4FF-2FA82AF44388}">
      <dgm:prSet/>
      <dgm:spPr/>
      <dgm:t>
        <a:bodyPr/>
        <a:lstStyle/>
        <a:p>
          <a:endParaRPr lang="en-US"/>
        </a:p>
      </dgm:t>
    </dgm:pt>
    <dgm:pt modelId="{C0822988-B34A-4B6C-81B7-370085C6B313}">
      <dgm:prSet/>
      <dgm:spPr/>
      <dgm:t>
        <a:bodyPr/>
        <a:lstStyle/>
        <a:p>
          <a:r>
            <a:rPr lang="en-GB"/>
            <a:t>Where a previous decision has been overturned by a later House of Lords/Supreme Court decision;</a:t>
          </a:r>
          <a:endParaRPr lang="en-US"/>
        </a:p>
      </dgm:t>
    </dgm:pt>
    <dgm:pt modelId="{650C39A8-1AE4-4164-BDFF-7BA891257446}" type="parTrans" cxnId="{75DA2023-1ADA-4D89-8E77-3753BF8A3FCC}">
      <dgm:prSet/>
      <dgm:spPr/>
      <dgm:t>
        <a:bodyPr/>
        <a:lstStyle/>
        <a:p>
          <a:endParaRPr lang="en-US"/>
        </a:p>
      </dgm:t>
    </dgm:pt>
    <dgm:pt modelId="{487098BF-DB4D-4619-A8F0-73DE0931728C}" type="sibTrans" cxnId="{75DA2023-1ADA-4D89-8E77-3753BF8A3FCC}">
      <dgm:prSet/>
      <dgm:spPr/>
      <dgm:t>
        <a:bodyPr/>
        <a:lstStyle/>
        <a:p>
          <a:endParaRPr lang="en-US"/>
        </a:p>
      </dgm:t>
    </dgm:pt>
    <dgm:pt modelId="{C4B5749E-408A-468B-B138-5DD3DF5B9C6E}">
      <dgm:prSet/>
      <dgm:spPr/>
      <dgm:t>
        <a:bodyPr/>
        <a:lstStyle/>
        <a:p>
          <a:r>
            <a:rPr lang="en-GB"/>
            <a:t>Where the previous decision was </a:t>
          </a:r>
          <a:r>
            <a:rPr lang="en-GB" b="1"/>
            <a:t>‘per incuriam’</a:t>
          </a:r>
          <a:r>
            <a:rPr lang="en-GB"/>
            <a:t> (wrongly decided)</a:t>
          </a:r>
          <a:endParaRPr lang="en-US"/>
        </a:p>
      </dgm:t>
    </dgm:pt>
    <dgm:pt modelId="{ED213C7B-69E0-43B8-9134-003027759332}" type="parTrans" cxnId="{C35A1B3C-AEB4-4304-AF94-51F23F078BBA}">
      <dgm:prSet/>
      <dgm:spPr/>
      <dgm:t>
        <a:bodyPr/>
        <a:lstStyle/>
        <a:p>
          <a:endParaRPr lang="en-US"/>
        </a:p>
      </dgm:t>
    </dgm:pt>
    <dgm:pt modelId="{F17CBE13-D807-422F-BBB1-7551AA411B38}" type="sibTrans" cxnId="{C35A1B3C-AEB4-4304-AF94-51F23F078BBA}">
      <dgm:prSet/>
      <dgm:spPr/>
      <dgm:t>
        <a:bodyPr/>
        <a:lstStyle/>
        <a:p>
          <a:endParaRPr lang="en-US"/>
        </a:p>
      </dgm:t>
    </dgm:pt>
    <dgm:pt modelId="{B95DEC71-CE7F-4D77-A3D1-82097EDA1B0F}" type="pres">
      <dgm:prSet presAssocID="{66263FC3-9851-451C-B536-09A008952B37}" presName="vert0" presStyleCnt="0">
        <dgm:presLayoutVars>
          <dgm:dir/>
          <dgm:animOne val="branch"/>
          <dgm:animLvl val="lvl"/>
        </dgm:presLayoutVars>
      </dgm:prSet>
      <dgm:spPr/>
    </dgm:pt>
    <dgm:pt modelId="{19C2B64C-88BF-45BA-A428-61A7D0B2AAE9}" type="pres">
      <dgm:prSet presAssocID="{0B50FFD0-0E3F-4D85-ACD7-0DE4C08AFF31}" presName="thickLine" presStyleLbl="alignNode1" presStyleIdx="0" presStyleCnt="5"/>
      <dgm:spPr/>
    </dgm:pt>
    <dgm:pt modelId="{15952368-FEF6-480E-8541-8FD71FBD5A8B}" type="pres">
      <dgm:prSet presAssocID="{0B50FFD0-0E3F-4D85-ACD7-0DE4C08AFF31}" presName="horz1" presStyleCnt="0"/>
      <dgm:spPr/>
    </dgm:pt>
    <dgm:pt modelId="{B5D22A42-DB12-482C-B0D6-7625C7BE6229}" type="pres">
      <dgm:prSet presAssocID="{0B50FFD0-0E3F-4D85-ACD7-0DE4C08AFF31}" presName="tx1" presStyleLbl="revTx" presStyleIdx="0" presStyleCnt="5"/>
      <dgm:spPr/>
    </dgm:pt>
    <dgm:pt modelId="{7AC0AA32-9001-495C-8D09-74E9B8558EDC}" type="pres">
      <dgm:prSet presAssocID="{0B50FFD0-0E3F-4D85-ACD7-0DE4C08AFF31}" presName="vert1" presStyleCnt="0"/>
      <dgm:spPr/>
    </dgm:pt>
    <dgm:pt modelId="{32E91434-53EB-4084-BAF3-E9A35B82B400}" type="pres">
      <dgm:prSet presAssocID="{F8214FE2-181A-4174-B14E-515C925A0F5D}" presName="thickLine" presStyleLbl="alignNode1" presStyleIdx="1" presStyleCnt="5"/>
      <dgm:spPr/>
    </dgm:pt>
    <dgm:pt modelId="{5A732B2B-ECA9-4012-837E-011A5FAF41FB}" type="pres">
      <dgm:prSet presAssocID="{F8214FE2-181A-4174-B14E-515C925A0F5D}" presName="horz1" presStyleCnt="0"/>
      <dgm:spPr/>
    </dgm:pt>
    <dgm:pt modelId="{34A0C5ED-73BB-455A-9BD5-A13F4FCB616D}" type="pres">
      <dgm:prSet presAssocID="{F8214FE2-181A-4174-B14E-515C925A0F5D}" presName="tx1" presStyleLbl="revTx" presStyleIdx="1" presStyleCnt="5"/>
      <dgm:spPr/>
    </dgm:pt>
    <dgm:pt modelId="{5B9DA4A2-AF60-4E6A-AFC9-A9F2EB764DD0}" type="pres">
      <dgm:prSet presAssocID="{F8214FE2-181A-4174-B14E-515C925A0F5D}" presName="vert1" presStyleCnt="0"/>
      <dgm:spPr/>
    </dgm:pt>
    <dgm:pt modelId="{2D7FC071-A6F1-4A18-9B8F-FD88628E6C00}" type="pres">
      <dgm:prSet presAssocID="{41F1B777-AD60-4B22-80D9-BA18E72B5564}" presName="thickLine" presStyleLbl="alignNode1" presStyleIdx="2" presStyleCnt="5"/>
      <dgm:spPr/>
    </dgm:pt>
    <dgm:pt modelId="{AE1FB5D1-B35E-4302-A70D-C08005C8243E}" type="pres">
      <dgm:prSet presAssocID="{41F1B777-AD60-4B22-80D9-BA18E72B5564}" presName="horz1" presStyleCnt="0"/>
      <dgm:spPr/>
    </dgm:pt>
    <dgm:pt modelId="{454FC196-29CF-4551-9294-19186A45404B}" type="pres">
      <dgm:prSet presAssocID="{41F1B777-AD60-4B22-80D9-BA18E72B5564}" presName="tx1" presStyleLbl="revTx" presStyleIdx="2" presStyleCnt="5"/>
      <dgm:spPr/>
    </dgm:pt>
    <dgm:pt modelId="{76ADCA49-49A7-4B52-A6EE-5B641BE5CF12}" type="pres">
      <dgm:prSet presAssocID="{41F1B777-AD60-4B22-80D9-BA18E72B5564}" presName="vert1" presStyleCnt="0"/>
      <dgm:spPr/>
    </dgm:pt>
    <dgm:pt modelId="{E2522497-0004-4980-A7A2-2D7B0A5F3E37}" type="pres">
      <dgm:prSet presAssocID="{C0822988-B34A-4B6C-81B7-370085C6B313}" presName="thickLine" presStyleLbl="alignNode1" presStyleIdx="3" presStyleCnt="5"/>
      <dgm:spPr/>
    </dgm:pt>
    <dgm:pt modelId="{A45DF104-4062-4A92-B664-6CA3D114905D}" type="pres">
      <dgm:prSet presAssocID="{C0822988-B34A-4B6C-81B7-370085C6B313}" presName="horz1" presStyleCnt="0"/>
      <dgm:spPr/>
    </dgm:pt>
    <dgm:pt modelId="{627ACFD4-634C-487F-BE20-982B20627715}" type="pres">
      <dgm:prSet presAssocID="{C0822988-B34A-4B6C-81B7-370085C6B313}" presName="tx1" presStyleLbl="revTx" presStyleIdx="3" presStyleCnt="5"/>
      <dgm:spPr/>
    </dgm:pt>
    <dgm:pt modelId="{58F032EB-E6A2-4545-961E-B23F0AAB1850}" type="pres">
      <dgm:prSet presAssocID="{C0822988-B34A-4B6C-81B7-370085C6B313}" presName="vert1" presStyleCnt="0"/>
      <dgm:spPr/>
    </dgm:pt>
    <dgm:pt modelId="{6E67858E-3A2D-4319-A121-6B6B2CBE44C3}" type="pres">
      <dgm:prSet presAssocID="{C4B5749E-408A-468B-B138-5DD3DF5B9C6E}" presName="thickLine" presStyleLbl="alignNode1" presStyleIdx="4" presStyleCnt="5"/>
      <dgm:spPr/>
    </dgm:pt>
    <dgm:pt modelId="{E9FBF08A-2942-4DAD-A3E6-DDB53BC7918A}" type="pres">
      <dgm:prSet presAssocID="{C4B5749E-408A-468B-B138-5DD3DF5B9C6E}" presName="horz1" presStyleCnt="0"/>
      <dgm:spPr/>
    </dgm:pt>
    <dgm:pt modelId="{593E83C4-3546-4FE8-92BF-52F6C27684DA}" type="pres">
      <dgm:prSet presAssocID="{C4B5749E-408A-468B-B138-5DD3DF5B9C6E}" presName="tx1" presStyleLbl="revTx" presStyleIdx="4" presStyleCnt="5"/>
      <dgm:spPr/>
    </dgm:pt>
    <dgm:pt modelId="{41E35984-5A40-428F-9E14-A7396304DA60}" type="pres">
      <dgm:prSet presAssocID="{C4B5749E-408A-468B-B138-5DD3DF5B9C6E}" presName="vert1" presStyleCnt="0"/>
      <dgm:spPr/>
    </dgm:pt>
  </dgm:ptLst>
  <dgm:cxnLst>
    <dgm:cxn modelId="{E20BFC03-BDE6-49F1-AEB4-9E72C4C50233}" type="presOf" srcId="{0B50FFD0-0E3F-4D85-ACD7-0DE4C08AFF31}" destId="{B5D22A42-DB12-482C-B0D6-7625C7BE6229}" srcOrd="0" destOrd="0" presId="urn:microsoft.com/office/officeart/2008/layout/LinedList"/>
    <dgm:cxn modelId="{3CA7F70B-EE60-41C6-A4FF-2FA82AF44388}" srcId="{66263FC3-9851-451C-B536-09A008952B37}" destId="{41F1B777-AD60-4B22-80D9-BA18E72B5564}" srcOrd="2" destOrd="0" parTransId="{40F04473-6AE2-4DE3-84D2-17FD3598DD51}" sibTransId="{80FB7C5A-8941-48A0-A5BD-B0AFC36C69BA}"/>
    <dgm:cxn modelId="{B31ABF11-01E2-4176-9D6F-AFDA606E45F8}" type="presOf" srcId="{66263FC3-9851-451C-B536-09A008952B37}" destId="{B95DEC71-CE7F-4D77-A3D1-82097EDA1B0F}" srcOrd="0" destOrd="0" presId="urn:microsoft.com/office/officeart/2008/layout/LinedList"/>
    <dgm:cxn modelId="{B96CC613-C845-4052-A565-F815E75B0C90}" type="presOf" srcId="{C0822988-B34A-4B6C-81B7-370085C6B313}" destId="{627ACFD4-634C-487F-BE20-982B20627715}" srcOrd="0" destOrd="0" presId="urn:microsoft.com/office/officeart/2008/layout/LinedList"/>
    <dgm:cxn modelId="{B10D0418-0E6F-4216-A0A4-DBBF2EEF74D4}" type="presOf" srcId="{C4B5749E-408A-468B-B138-5DD3DF5B9C6E}" destId="{593E83C4-3546-4FE8-92BF-52F6C27684DA}" srcOrd="0" destOrd="0" presId="urn:microsoft.com/office/officeart/2008/layout/LinedList"/>
    <dgm:cxn modelId="{75DA2023-1ADA-4D89-8E77-3753BF8A3FCC}" srcId="{66263FC3-9851-451C-B536-09A008952B37}" destId="{C0822988-B34A-4B6C-81B7-370085C6B313}" srcOrd="3" destOrd="0" parTransId="{650C39A8-1AE4-4164-BDFF-7BA891257446}" sibTransId="{487098BF-DB4D-4619-A8F0-73DE0931728C}"/>
    <dgm:cxn modelId="{C35A1B3C-AEB4-4304-AF94-51F23F078BBA}" srcId="{66263FC3-9851-451C-B536-09A008952B37}" destId="{C4B5749E-408A-468B-B138-5DD3DF5B9C6E}" srcOrd="4" destOrd="0" parTransId="{ED213C7B-69E0-43B8-9134-003027759332}" sibTransId="{F17CBE13-D807-422F-BBB1-7551AA411B38}"/>
    <dgm:cxn modelId="{5957324B-3077-4AF0-A3F1-475681FD4FF1}" srcId="{66263FC3-9851-451C-B536-09A008952B37}" destId="{F8214FE2-181A-4174-B14E-515C925A0F5D}" srcOrd="1" destOrd="0" parTransId="{09E9DB42-7CB1-4E55-B311-88D02D40A2A3}" sibTransId="{7A9F19CC-80E5-40D8-B577-292C1C411AAD}"/>
    <dgm:cxn modelId="{6B30EB53-66B2-4256-A161-45E575D551B7}" type="presOf" srcId="{F8214FE2-181A-4174-B14E-515C925A0F5D}" destId="{34A0C5ED-73BB-455A-9BD5-A13F4FCB616D}" srcOrd="0" destOrd="0" presId="urn:microsoft.com/office/officeart/2008/layout/LinedList"/>
    <dgm:cxn modelId="{C82471D8-491F-433B-9EF1-C4AA749D6CB1}" type="presOf" srcId="{41F1B777-AD60-4B22-80D9-BA18E72B5564}" destId="{454FC196-29CF-4551-9294-19186A45404B}" srcOrd="0" destOrd="0" presId="urn:microsoft.com/office/officeart/2008/layout/LinedList"/>
    <dgm:cxn modelId="{BF8E04EE-9B1C-4083-A70D-631B2FEAD784}" srcId="{66263FC3-9851-451C-B536-09A008952B37}" destId="{0B50FFD0-0E3F-4D85-ACD7-0DE4C08AFF31}" srcOrd="0" destOrd="0" parTransId="{B849AAF1-FD95-46E2-B193-E0C409E179E3}" sibTransId="{A569D3C3-027C-4E14-902D-039D2182B98C}"/>
    <dgm:cxn modelId="{D5C05E94-D288-4F04-A767-AC625158F244}" type="presParOf" srcId="{B95DEC71-CE7F-4D77-A3D1-82097EDA1B0F}" destId="{19C2B64C-88BF-45BA-A428-61A7D0B2AAE9}" srcOrd="0" destOrd="0" presId="urn:microsoft.com/office/officeart/2008/layout/LinedList"/>
    <dgm:cxn modelId="{E076F8B8-5E10-4553-9719-38778104D4F6}" type="presParOf" srcId="{B95DEC71-CE7F-4D77-A3D1-82097EDA1B0F}" destId="{15952368-FEF6-480E-8541-8FD71FBD5A8B}" srcOrd="1" destOrd="0" presId="urn:microsoft.com/office/officeart/2008/layout/LinedList"/>
    <dgm:cxn modelId="{3068672C-0D75-4E32-A6AA-ED74D1242561}" type="presParOf" srcId="{15952368-FEF6-480E-8541-8FD71FBD5A8B}" destId="{B5D22A42-DB12-482C-B0D6-7625C7BE6229}" srcOrd="0" destOrd="0" presId="urn:microsoft.com/office/officeart/2008/layout/LinedList"/>
    <dgm:cxn modelId="{5F585D56-01A2-4B46-A0D8-DE7BF3404CD9}" type="presParOf" srcId="{15952368-FEF6-480E-8541-8FD71FBD5A8B}" destId="{7AC0AA32-9001-495C-8D09-74E9B8558EDC}" srcOrd="1" destOrd="0" presId="urn:microsoft.com/office/officeart/2008/layout/LinedList"/>
    <dgm:cxn modelId="{774EC56D-9A63-43C7-B518-5A3613AE9B2C}" type="presParOf" srcId="{B95DEC71-CE7F-4D77-A3D1-82097EDA1B0F}" destId="{32E91434-53EB-4084-BAF3-E9A35B82B400}" srcOrd="2" destOrd="0" presId="urn:microsoft.com/office/officeart/2008/layout/LinedList"/>
    <dgm:cxn modelId="{C2573071-7527-4765-9F1D-B0D0E1454213}" type="presParOf" srcId="{B95DEC71-CE7F-4D77-A3D1-82097EDA1B0F}" destId="{5A732B2B-ECA9-4012-837E-011A5FAF41FB}" srcOrd="3" destOrd="0" presId="urn:microsoft.com/office/officeart/2008/layout/LinedList"/>
    <dgm:cxn modelId="{9FAE8DC9-668F-4DAA-BE66-CEC974CE3BF8}" type="presParOf" srcId="{5A732B2B-ECA9-4012-837E-011A5FAF41FB}" destId="{34A0C5ED-73BB-455A-9BD5-A13F4FCB616D}" srcOrd="0" destOrd="0" presId="urn:microsoft.com/office/officeart/2008/layout/LinedList"/>
    <dgm:cxn modelId="{606DE801-5CCC-4E73-90BD-BC94ADA61EAF}" type="presParOf" srcId="{5A732B2B-ECA9-4012-837E-011A5FAF41FB}" destId="{5B9DA4A2-AF60-4E6A-AFC9-A9F2EB764DD0}" srcOrd="1" destOrd="0" presId="urn:microsoft.com/office/officeart/2008/layout/LinedList"/>
    <dgm:cxn modelId="{06486E9C-F86F-4274-A96F-44C68825C242}" type="presParOf" srcId="{B95DEC71-CE7F-4D77-A3D1-82097EDA1B0F}" destId="{2D7FC071-A6F1-4A18-9B8F-FD88628E6C00}" srcOrd="4" destOrd="0" presId="urn:microsoft.com/office/officeart/2008/layout/LinedList"/>
    <dgm:cxn modelId="{EECC0A88-0138-45E2-8A42-8C1846545F1C}" type="presParOf" srcId="{B95DEC71-CE7F-4D77-A3D1-82097EDA1B0F}" destId="{AE1FB5D1-B35E-4302-A70D-C08005C8243E}" srcOrd="5" destOrd="0" presId="urn:microsoft.com/office/officeart/2008/layout/LinedList"/>
    <dgm:cxn modelId="{73687947-276F-48C2-B313-7AE0AD7C67C7}" type="presParOf" srcId="{AE1FB5D1-B35E-4302-A70D-C08005C8243E}" destId="{454FC196-29CF-4551-9294-19186A45404B}" srcOrd="0" destOrd="0" presId="urn:microsoft.com/office/officeart/2008/layout/LinedList"/>
    <dgm:cxn modelId="{F530F74C-F458-4122-B602-E5A7E588CDF2}" type="presParOf" srcId="{AE1FB5D1-B35E-4302-A70D-C08005C8243E}" destId="{76ADCA49-49A7-4B52-A6EE-5B641BE5CF12}" srcOrd="1" destOrd="0" presId="urn:microsoft.com/office/officeart/2008/layout/LinedList"/>
    <dgm:cxn modelId="{815DB952-46BD-431C-8088-AFF324D5DB2A}" type="presParOf" srcId="{B95DEC71-CE7F-4D77-A3D1-82097EDA1B0F}" destId="{E2522497-0004-4980-A7A2-2D7B0A5F3E37}" srcOrd="6" destOrd="0" presId="urn:microsoft.com/office/officeart/2008/layout/LinedList"/>
    <dgm:cxn modelId="{E4C908FF-C472-485F-810C-B0C283CEB86E}" type="presParOf" srcId="{B95DEC71-CE7F-4D77-A3D1-82097EDA1B0F}" destId="{A45DF104-4062-4A92-B664-6CA3D114905D}" srcOrd="7" destOrd="0" presId="urn:microsoft.com/office/officeart/2008/layout/LinedList"/>
    <dgm:cxn modelId="{31278CD5-9D59-4D2A-B1DE-0F65A322DA40}" type="presParOf" srcId="{A45DF104-4062-4A92-B664-6CA3D114905D}" destId="{627ACFD4-634C-487F-BE20-982B20627715}" srcOrd="0" destOrd="0" presId="urn:microsoft.com/office/officeart/2008/layout/LinedList"/>
    <dgm:cxn modelId="{04ED4A4F-9DEC-4DD9-BD65-92EC69A51D60}" type="presParOf" srcId="{A45DF104-4062-4A92-B664-6CA3D114905D}" destId="{58F032EB-E6A2-4545-961E-B23F0AAB1850}" srcOrd="1" destOrd="0" presId="urn:microsoft.com/office/officeart/2008/layout/LinedList"/>
    <dgm:cxn modelId="{094DA8BC-9AE5-41EC-9F9A-94791C099C4E}" type="presParOf" srcId="{B95DEC71-CE7F-4D77-A3D1-82097EDA1B0F}" destId="{6E67858E-3A2D-4319-A121-6B6B2CBE44C3}" srcOrd="8" destOrd="0" presId="urn:microsoft.com/office/officeart/2008/layout/LinedList"/>
    <dgm:cxn modelId="{21979894-C493-4236-BC89-045E0797C64D}" type="presParOf" srcId="{B95DEC71-CE7F-4D77-A3D1-82097EDA1B0F}" destId="{E9FBF08A-2942-4DAD-A3E6-DDB53BC7918A}" srcOrd="9" destOrd="0" presId="urn:microsoft.com/office/officeart/2008/layout/LinedList"/>
    <dgm:cxn modelId="{19B4898E-E2B5-4207-94E2-393798AFF8E2}" type="presParOf" srcId="{E9FBF08A-2942-4DAD-A3E6-DDB53BC7918A}" destId="{593E83C4-3546-4FE8-92BF-52F6C27684DA}" srcOrd="0" destOrd="0" presId="urn:microsoft.com/office/officeart/2008/layout/LinedList"/>
    <dgm:cxn modelId="{04F7190C-9655-4E8B-A59B-693B38F63582}" type="presParOf" srcId="{E9FBF08A-2942-4DAD-A3E6-DDB53BC7918A}" destId="{41E35984-5A40-428F-9E14-A7396304DA6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7DCD67-9947-4F20-9273-FA05D76E4505}"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11B3FC40-7C0E-4D1F-B35D-99FBE726889B}">
      <dgm:prSet/>
      <dgm:spPr/>
      <dgm:t>
        <a:bodyPr/>
        <a:lstStyle/>
        <a:p>
          <a:r>
            <a:rPr lang="en-GB"/>
            <a:t>The Court of Appeal is bound by the decisions of the </a:t>
          </a:r>
          <a:r>
            <a:rPr lang="en-GB" b="1"/>
            <a:t>Supreme Court</a:t>
          </a:r>
          <a:r>
            <a:rPr lang="en-GB"/>
            <a:t> or </a:t>
          </a:r>
          <a:r>
            <a:rPr lang="en-GB" b="1"/>
            <a:t>House of Lords</a:t>
          </a:r>
          <a:r>
            <a:rPr lang="en-GB"/>
            <a:t> as it was, but it is also </a:t>
          </a:r>
          <a:r>
            <a:rPr lang="en-GB" b="1"/>
            <a:t>bound by its own previous decisions</a:t>
          </a:r>
          <a:r>
            <a:rPr lang="en-GB"/>
            <a:t> EXCEPT in the limited circumstances laid down in </a:t>
          </a:r>
          <a:r>
            <a:rPr lang="en-GB" i="1"/>
            <a:t>Young</a:t>
          </a:r>
          <a:r>
            <a:rPr lang="en-GB"/>
            <a:t>:</a:t>
          </a:r>
          <a:endParaRPr lang="en-US"/>
        </a:p>
      </dgm:t>
    </dgm:pt>
    <dgm:pt modelId="{D0644907-AD23-4EAB-9EDE-4FC6BCD593FD}" type="parTrans" cxnId="{D0EF2A27-5431-4132-A3BC-2C7C6809C186}">
      <dgm:prSet/>
      <dgm:spPr/>
      <dgm:t>
        <a:bodyPr/>
        <a:lstStyle/>
        <a:p>
          <a:endParaRPr lang="en-US"/>
        </a:p>
      </dgm:t>
    </dgm:pt>
    <dgm:pt modelId="{C5A8F662-F0F0-40FA-805B-86DB32A54FB2}" type="sibTrans" cxnId="{D0EF2A27-5431-4132-A3BC-2C7C6809C186}">
      <dgm:prSet/>
      <dgm:spPr/>
      <dgm:t>
        <a:bodyPr/>
        <a:lstStyle/>
        <a:p>
          <a:endParaRPr lang="en-US"/>
        </a:p>
      </dgm:t>
    </dgm:pt>
    <dgm:pt modelId="{782A5496-96E5-4D7D-BBA6-FF68E5065DF5}">
      <dgm:prSet/>
      <dgm:spPr/>
      <dgm:t>
        <a:bodyPr/>
        <a:lstStyle/>
        <a:p>
          <a:r>
            <a:rPr lang="en-GB"/>
            <a:t>Where there are two conflicting previous decisions;</a:t>
          </a:r>
          <a:endParaRPr lang="en-US"/>
        </a:p>
      </dgm:t>
    </dgm:pt>
    <dgm:pt modelId="{E4F0B7CB-6D69-4B69-B6A1-05EC93FD043C}" type="parTrans" cxnId="{A4F2700B-8C91-4EAB-93C4-0E7997FA5F6F}">
      <dgm:prSet/>
      <dgm:spPr/>
      <dgm:t>
        <a:bodyPr/>
        <a:lstStyle/>
        <a:p>
          <a:endParaRPr lang="en-US"/>
        </a:p>
      </dgm:t>
    </dgm:pt>
    <dgm:pt modelId="{DAE27CD5-E347-4F46-9A94-1A9746071C83}" type="sibTrans" cxnId="{A4F2700B-8C91-4EAB-93C4-0E7997FA5F6F}">
      <dgm:prSet/>
      <dgm:spPr/>
      <dgm:t>
        <a:bodyPr/>
        <a:lstStyle/>
        <a:p>
          <a:endParaRPr lang="en-US"/>
        </a:p>
      </dgm:t>
    </dgm:pt>
    <dgm:pt modelId="{33CC43BE-2B3A-41F7-8DD2-66AA7EFF55C8}">
      <dgm:prSet/>
      <dgm:spPr/>
      <dgm:t>
        <a:bodyPr/>
        <a:lstStyle/>
        <a:p>
          <a:r>
            <a:rPr lang="en-GB"/>
            <a:t>Where a previous decision has been overturned by a later House of Lords/Supreme Court decision;</a:t>
          </a:r>
          <a:endParaRPr lang="en-US"/>
        </a:p>
      </dgm:t>
    </dgm:pt>
    <dgm:pt modelId="{76F45C9B-5588-4816-95E6-BF9A70B37BA2}" type="parTrans" cxnId="{A5D90A5B-5898-479E-A873-1AAAC7BAB31B}">
      <dgm:prSet/>
      <dgm:spPr/>
      <dgm:t>
        <a:bodyPr/>
        <a:lstStyle/>
        <a:p>
          <a:endParaRPr lang="en-US"/>
        </a:p>
      </dgm:t>
    </dgm:pt>
    <dgm:pt modelId="{A554528C-977A-4E7C-BC75-4926642CB464}" type="sibTrans" cxnId="{A5D90A5B-5898-479E-A873-1AAAC7BAB31B}">
      <dgm:prSet/>
      <dgm:spPr/>
      <dgm:t>
        <a:bodyPr/>
        <a:lstStyle/>
        <a:p>
          <a:endParaRPr lang="en-US"/>
        </a:p>
      </dgm:t>
    </dgm:pt>
    <dgm:pt modelId="{9EA3C30C-5BDE-49F3-A8DE-D2718A337B84}">
      <dgm:prSet/>
      <dgm:spPr/>
      <dgm:t>
        <a:bodyPr/>
        <a:lstStyle/>
        <a:p>
          <a:r>
            <a:rPr lang="en-GB"/>
            <a:t>Where the previous decision was </a:t>
          </a:r>
          <a:r>
            <a:rPr lang="en-GB" b="1"/>
            <a:t>‘per incuriam’</a:t>
          </a:r>
          <a:r>
            <a:rPr lang="en-GB"/>
            <a:t> (wrongly decided)=</a:t>
          </a:r>
          <a:endParaRPr lang="en-US"/>
        </a:p>
      </dgm:t>
    </dgm:pt>
    <dgm:pt modelId="{39D4973A-683E-410E-A504-CCBCC5CC70A6}" type="parTrans" cxnId="{B46EB2A6-419F-4151-8496-B2E24D0AAAA7}">
      <dgm:prSet/>
      <dgm:spPr/>
      <dgm:t>
        <a:bodyPr/>
        <a:lstStyle/>
        <a:p>
          <a:endParaRPr lang="en-US"/>
        </a:p>
      </dgm:t>
    </dgm:pt>
    <dgm:pt modelId="{5101AFB2-43A5-4E26-8F48-A545B65A3BFD}" type="sibTrans" cxnId="{B46EB2A6-419F-4151-8496-B2E24D0AAAA7}">
      <dgm:prSet/>
      <dgm:spPr/>
      <dgm:t>
        <a:bodyPr/>
        <a:lstStyle/>
        <a:p>
          <a:endParaRPr lang="en-US"/>
        </a:p>
      </dgm:t>
    </dgm:pt>
    <dgm:pt modelId="{1A64968B-2CEF-4C00-A9E3-E02FDB614C5E}">
      <dgm:prSet/>
      <dgm:spPr/>
      <dgm:t>
        <a:bodyPr/>
        <a:lstStyle/>
        <a:p>
          <a:r>
            <a:rPr lang="en-GB"/>
            <a:t>AND: Where, in the previous case, the law was misapplied/misunderstood resulting in a conviction –   </a:t>
          </a:r>
          <a:r>
            <a:rPr lang="en-GB" b="1" u="sng"/>
            <a:t>R v Taylor (1950)</a:t>
          </a:r>
          <a:r>
            <a:rPr lang="en-GB"/>
            <a:t>. This extra flexibility is due to the fact that we are dealing with the liberty of the citizen.</a:t>
          </a:r>
          <a:endParaRPr lang="en-US"/>
        </a:p>
      </dgm:t>
    </dgm:pt>
    <dgm:pt modelId="{BF7B1C36-BC85-41F1-B2DE-BC43C1F9A141}" type="parTrans" cxnId="{4D63CF41-BF58-42EE-8A3A-BC2D3CDA3161}">
      <dgm:prSet/>
      <dgm:spPr/>
      <dgm:t>
        <a:bodyPr/>
        <a:lstStyle/>
        <a:p>
          <a:endParaRPr lang="en-US"/>
        </a:p>
      </dgm:t>
    </dgm:pt>
    <dgm:pt modelId="{54E25B01-422B-4E62-927B-C5450913E7FE}" type="sibTrans" cxnId="{4D63CF41-BF58-42EE-8A3A-BC2D3CDA3161}">
      <dgm:prSet/>
      <dgm:spPr/>
      <dgm:t>
        <a:bodyPr/>
        <a:lstStyle/>
        <a:p>
          <a:endParaRPr lang="en-US"/>
        </a:p>
      </dgm:t>
    </dgm:pt>
    <dgm:pt modelId="{2889AD63-04DD-4C73-94DF-DDF5FD72A34E}" type="pres">
      <dgm:prSet presAssocID="{B37DCD67-9947-4F20-9273-FA05D76E4505}" presName="vert0" presStyleCnt="0">
        <dgm:presLayoutVars>
          <dgm:dir/>
          <dgm:animOne val="branch"/>
          <dgm:animLvl val="lvl"/>
        </dgm:presLayoutVars>
      </dgm:prSet>
      <dgm:spPr/>
    </dgm:pt>
    <dgm:pt modelId="{D141BAEF-4BC0-4029-AA9F-524B16F18FC7}" type="pres">
      <dgm:prSet presAssocID="{11B3FC40-7C0E-4D1F-B35D-99FBE726889B}" presName="thickLine" presStyleLbl="alignNode1" presStyleIdx="0" presStyleCnt="5"/>
      <dgm:spPr/>
    </dgm:pt>
    <dgm:pt modelId="{7327CEA5-33D1-4DB4-A6FA-402EBDD6093F}" type="pres">
      <dgm:prSet presAssocID="{11B3FC40-7C0E-4D1F-B35D-99FBE726889B}" presName="horz1" presStyleCnt="0"/>
      <dgm:spPr/>
    </dgm:pt>
    <dgm:pt modelId="{FE5917E4-3B16-4661-9CFB-AB9FF2DF4BFE}" type="pres">
      <dgm:prSet presAssocID="{11B3FC40-7C0E-4D1F-B35D-99FBE726889B}" presName="tx1" presStyleLbl="revTx" presStyleIdx="0" presStyleCnt="5"/>
      <dgm:spPr/>
    </dgm:pt>
    <dgm:pt modelId="{24F354D9-D4BF-49A6-B2A5-86118BDAF2AB}" type="pres">
      <dgm:prSet presAssocID="{11B3FC40-7C0E-4D1F-B35D-99FBE726889B}" presName="vert1" presStyleCnt="0"/>
      <dgm:spPr/>
    </dgm:pt>
    <dgm:pt modelId="{DBC4724A-A657-46A8-AF6E-18D8B765B041}" type="pres">
      <dgm:prSet presAssocID="{782A5496-96E5-4D7D-BBA6-FF68E5065DF5}" presName="thickLine" presStyleLbl="alignNode1" presStyleIdx="1" presStyleCnt="5"/>
      <dgm:spPr/>
    </dgm:pt>
    <dgm:pt modelId="{5AB60A44-D67A-40EC-8E41-35637A1C31BC}" type="pres">
      <dgm:prSet presAssocID="{782A5496-96E5-4D7D-BBA6-FF68E5065DF5}" presName="horz1" presStyleCnt="0"/>
      <dgm:spPr/>
    </dgm:pt>
    <dgm:pt modelId="{AEC63470-8EE0-4BA0-9C88-7F1B6C77FCD3}" type="pres">
      <dgm:prSet presAssocID="{782A5496-96E5-4D7D-BBA6-FF68E5065DF5}" presName="tx1" presStyleLbl="revTx" presStyleIdx="1" presStyleCnt="5"/>
      <dgm:spPr/>
    </dgm:pt>
    <dgm:pt modelId="{5F3506B9-1CE0-44D2-978B-16038F868DBA}" type="pres">
      <dgm:prSet presAssocID="{782A5496-96E5-4D7D-BBA6-FF68E5065DF5}" presName="vert1" presStyleCnt="0"/>
      <dgm:spPr/>
    </dgm:pt>
    <dgm:pt modelId="{A4AC0D46-F01A-4014-A26B-229DD90C6B73}" type="pres">
      <dgm:prSet presAssocID="{33CC43BE-2B3A-41F7-8DD2-66AA7EFF55C8}" presName="thickLine" presStyleLbl="alignNode1" presStyleIdx="2" presStyleCnt="5"/>
      <dgm:spPr/>
    </dgm:pt>
    <dgm:pt modelId="{82003C6E-BB7B-46DC-ABF7-13BA63457061}" type="pres">
      <dgm:prSet presAssocID="{33CC43BE-2B3A-41F7-8DD2-66AA7EFF55C8}" presName="horz1" presStyleCnt="0"/>
      <dgm:spPr/>
    </dgm:pt>
    <dgm:pt modelId="{65390BE5-4306-4B35-B05F-62DCBA3B78E2}" type="pres">
      <dgm:prSet presAssocID="{33CC43BE-2B3A-41F7-8DD2-66AA7EFF55C8}" presName="tx1" presStyleLbl="revTx" presStyleIdx="2" presStyleCnt="5"/>
      <dgm:spPr/>
    </dgm:pt>
    <dgm:pt modelId="{7F6D956C-060C-4923-9825-D3DB9D1B240C}" type="pres">
      <dgm:prSet presAssocID="{33CC43BE-2B3A-41F7-8DD2-66AA7EFF55C8}" presName="vert1" presStyleCnt="0"/>
      <dgm:spPr/>
    </dgm:pt>
    <dgm:pt modelId="{573332C6-1646-4FB2-9EDB-088926EF2AE4}" type="pres">
      <dgm:prSet presAssocID="{9EA3C30C-5BDE-49F3-A8DE-D2718A337B84}" presName="thickLine" presStyleLbl="alignNode1" presStyleIdx="3" presStyleCnt="5"/>
      <dgm:spPr/>
    </dgm:pt>
    <dgm:pt modelId="{9CC75C44-CE27-4A2A-BD4A-5ABB8DD82815}" type="pres">
      <dgm:prSet presAssocID="{9EA3C30C-5BDE-49F3-A8DE-D2718A337B84}" presName="horz1" presStyleCnt="0"/>
      <dgm:spPr/>
    </dgm:pt>
    <dgm:pt modelId="{BBDD3F73-0304-4CEB-BAE0-1789EAB39E41}" type="pres">
      <dgm:prSet presAssocID="{9EA3C30C-5BDE-49F3-A8DE-D2718A337B84}" presName="tx1" presStyleLbl="revTx" presStyleIdx="3" presStyleCnt="5"/>
      <dgm:spPr/>
    </dgm:pt>
    <dgm:pt modelId="{2BC0FAB2-A3C6-44ED-97C2-CDAFA13CD214}" type="pres">
      <dgm:prSet presAssocID="{9EA3C30C-5BDE-49F3-A8DE-D2718A337B84}" presName="vert1" presStyleCnt="0"/>
      <dgm:spPr/>
    </dgm:pt>
    <dgm:pt modelId="{B3406A5C-091C-486E-8FF0-F9E764B396E7}" type="pres">
      <dgm:prSet presAssocID="{1A64968B-2CEF-4C00-A9E3-E02FDB614C5E}" presName="thickLine" presStyleLbl="alignNode1" presStyleIdx="4" presStyleCnt="5"/>
      <dgm:spPr/>
    </dgm:pt>
    <dgm:pt modelId="{EC8E9A91-5217-41FD-A1EB-D66029B31AD3}" type="pres">
      <dgm:prSet presAssocID="{1A64968B-2CEF-4C00-A9E3-E02FDB614C5E}" presName="horz1" presStyleCnt="0"/>
      <dgm:spPr/>
    </dgm:pt>
    <dgm:pt modelId="{5D9816AB-FDEF-4879-B040-321AB0BAE5D3}" type="pres">
      <dgm:prSet presAssocID="{1A64968B-2CEF-4C00-A9E3-E02FDB614C5E}" presName="tx1" presStyleLbl="revTx" presStyleIdx="4" presStyleCnt="5"/>
      <dgm:spPr/>
    </dgm:pt>
    <dgm:pt modelId="{DE538CB3-4031-44C0-9CC3-4D5D515FF9B2}" type="pres">
      <dgm:prSet presAssocID="{1A64968B-2CEF-4C00-A9E3-E02FDB614C5E}" presName="vert1" presStyleCnt="0"/>
      <dgm:spPr/>
    </dgm:pt>
  </dgm:ptLst>
  <dgm:cxnLst>
    <dgm:cxn modelId="{A4F2700B-8C91-4EAB-93C4-0E7997FA5F6F}" srcId="{B37DCD67-9947-4F20-9273-FA05D76E4505}" destId="{782A5496-96E5-4D7D-BBA6-FF68E5065DF5}" srcOrd="1" destOrd="0" parTransId="{E4F0B7CB-6D69-4B69-B6A1-05EC93FD043C}" sibTransId="{DAE27CD5-E347-4F46-9A94-1A9746071C83}"/>
    <dgm:cxn modelId="{D0EF2A27-5431-4132-A3BC-2C7C6809C186}" srcId="{B37DCD67-9947-4F20-9273-FA05D76E4505}" destId="{11B3FC40-7C0E-4D1F-B35D-99FBE726889B}" srcOrd="0" destOrd="0" parTransId="{D0644907-AD23-4EAB-9EDE-4FC6BCD593FD}" sibTransId="{C5A8F662-F0F0-40FA-805B-86DB32A54FB2}"/>
    <dgm:cxn modelId="{86FBED34-4163-4D3D-A888-4CF1A4C96AFC}" type="presOf" srcId="{11B3FC40-7C0E-4D1F-B35D-99FBE726889B}" destId="{FE5917E4-3B16-4661-9CFB-AB9FF2DF4BFE}" srcOrd="0" destOrd="0" presId="urn:microsoft.com/office/officeart/2008/layout/LinedList"/>
    <dgm:cxn modelId="{AC74EA36-6DBB-4AF8-B3A3-7AF48148E84F}" type="presOf" srcId="{33CC43BE-2B3A-41F7-8DD2-66AA7EFF55C8}" destId="{65390BE5-4306-4B35-B05F-62DCBA3B78E2}" srcOrd="0" destOrd="0" presId="urn:microsoft.com/office/officeart/2008/layout/LinedList"/>
    <dgm:cxn modelId="{A5D90A5B-5898-479E-A873-1AAAC7BAB31B}" srcId="{B37DCD67-9947-4F20-9273-FA05D76E4505}" destId="{33CC43BE-2B3A-41F7-8DD2-66AA7EFF55C8}" srcOrd="2" destOrd="0" parTransId="{76F45C9B-5588-4816-95E6-BF9A70B37BA2}" sibTransId="{A554528C-977A-4E7C-BC75-4926642CB464}"/>
    <dgm:cxn modelId="{4D63CF41-BF58-42EE-8A3A-BC2D3CDA3161}" srcId="{B37DCD67-9947-4F20-9273-FA05D76E4505}" destId="{1A64968B-2CEF-4C00-A9E3-E02FDB614C5E}" srcOrd="4" destOrd="0" parTransId="{BF7B1C36-BC85-41F1-B2DE-BC43C1F9A141}" sibTransId="{54E25B01-422B-4E62-927B-C5450913E7FE}"/>
    <dgm:cxn modelId="{4A3DE26C-5383-4BA4-A1FE-8869403C3280}" type="presOf" srcId="{1A64968B-2CEF-4C00-A9E3-E02FDB614C5E}" destId="{5D9816AB-FDEF-4879-B040-321AB0BAE5D3}" srcOrd="0" destOrd="0" presId="urn:microsoft.com/office/officeart/2008/layout/LinedList"/>
    <dgm:cxn modelId="{EBE44575-947E-4F9E-A082-ED1CA9EFA587}" type="presOf" srcId="{782A5496-96E5-4D7D-BBA6-FF68E5065DF5}" destId="{AEC63470-8EE0-4BA0-9C88-7F1B6C77FCD3}" srcOrd="0" destOrd="0" presId="urn:microsoft.com/office/officeart/2008/layout/LinedList"/>
    <dgm:cxn modelId="{CC99E09F-ABD9-4D5D-8005-337E90843435}" type="presOf" srcId="{9EA3C30C-5BDE-49F3-A8DE-D2718A337B84}" destId="{BBDD3F73-0304-4CEB-BAE0-1789EAB39E41}" srcOrd="0" destOrd="0" presId="urn:microsoft.com/office/officeart/2008/layout/LinedList"/>
    <dgm:cxn modelId="{B46EB2A6-419F-4151-8496-B2E24D0AAAA7}" srcId="{B37DCD67-9947-4F20-9273-FA05D76E4505}" destId="{9EA3C30C-5BDE-49F3-A8DE-D2718A337B84}" srcOrd="3" destOrd="0" parTransId="{39D4973A-683E-410E-A504-CCBCC5CC70A6}" sibTransId="{5101AFB2-43A5-4E26-8F48-A545B65A3BFD}"/>
    <dgm:cxn modelId="{89E471A7-CFB0-41AD-A524-FEB5D7906947}" type="presOf" srcId="{B37DCD67-9947-4F20-9273-FA05D76E4505}" destId="{2889AD63-04DD-4C73-94DF-DDF5FD72A34E}" srcOrd="0" destOrd="0" presId="urn:microsoft.com/office/officeart/2008/layout/LinedList"/>
    <dgm:cxn modelId="{A7B5A9CE-6255-48BC-BC76-74532C77F356}" type="presParOf" srcId="{2889AD63-04DD-4C73-94DF-DDF5FD72A34E}" destId="{D141BAEF-4BC0-4029-AA9F-524B16F18FC7}" srcOrd="0" destOrd="0" presId="urn:microsoft.com/office/officeart/2008/layout/LinedList"/>
    <dgm:cxn modelId="{ECCD154A-34C3-405D-A711-F0C0896E7130}" type="presParOf" srcId="{2889AD63-04DD-4C73-94DF-DDF5FD72A34E}" destId="{7327CEA5-33D1-4DB4-A6FA-402EBDD6093F}" srcOrd="1" destOrd="0" presId="urn:microsoft.com/office/officeart/2008/layout/LinedList"/>
    <dgm:cxn modelId="{467FA40E-1C47-4C5F-9DAD-3CADFDEEC7AB}" type="presParOf" srcId="{7327CEA5-33D1-4DB4-A6FA-402EBDD6093F}" destId="{FE5917E4-3B16-4661-9CFB-AB9FF2DF4BFE}" srcOrd="0" destOrd="0" presId="urn:microsoft.com/office/officeart/2008/layout/LinedList"/>
    <dgm:cxn modelId="{76C93FBA-51C1-49CB-8DA8-BE3C4CD2BB84}" type="presParOf" srcId="{7327CEA5-33D1-4DB4-A6FA-402EBDD6093F}" destId="{24F354D9-D4BF-49A6-B2A5-86118BDAF2AB}" srcOrd="1" destOrd="0" presId="urn:microsoft.com/office/officeart/2008/layout/LinedList"/>
    <dgm:cxn modelId="{E5D1CBC3-7007-4105-A170-56815562A5B1}" type="presParOf" srcId="{2889AD63-04DD-4C73-94DF-DDF5FD72A34E}" destId="{DBC4724A-A657-46A8-AF6E-18D8B765B041}" srcOrd="2" destOrd="0" presId="urn:microsoft.com/office/officeart/2008/layout/LinedList"/>
    <dgm:cxn modelId="{619A9F16-CED2-4B3A-B545-0039466704C9}" type="presParOf" srcId="{2889AD63-04DD-4C73-94DF-DDF5FD72A34E}" destId="{5AB60A44-D67A-40EC-8E41-35637A1C31BC}" srcOrd="3" destOrd="0" presId="urn:microsoft.com/office/officeart/2008/layout/LinedList"/>
    <dgm:cxn modelId="{0884DCE8-AAB5-4892-A425-3C94E9CAA699}" type="presParOf" srcId="{5AB60A44-D67A-40EC-8E41-35637A1C31BC}" destId="{AEC63470-8EE0-4BA0-9C88-7F1B6C77FCD3}" srcOrd="0" destOrd="0" presId="urn:microsoft.com/office/officeart/2008/layout/LinedList"/>
    <dgm:cxn modelId="{E7C000F8-1A45-49F7-AA1C-EF573060ECE1}" type="presParOf" srcId="{5AB60A44-D67A-40EC-8E41-35637A1C31BC}" destId="{5F3506B9-1CE0-44D2-978B-16038F868DBA}" srcOrd="1" destOrd="0" presId="urn:microsoft.com/office/officeart/2008/layout/LinedList"/>
    <dgm:cxn modelId="{DC97229A-6990-4DA4-8877-FA85479C72B2}" type="presParOf" srcId="{2889AD63-04DD-4C73-94DF-DDF5FD72A34E}" destId="{A4AC0D46-F01A-4014-A26B-229DD90C6B73}" srcOrd="4" destOrd="0" presId="urn:microsoft.com/office/officeart/2008/layout/LinedList"/>
    <dgm:cxn modelId="{F65CAD95-EB8E-406F-95EE-AAC237296F09}" type="presParOf" srcId="{2889AD63-04DD-4C73-94DF-DDF5FD72A34E}" destId="{82003C6E-BB7B-46DC-ABF7-13BA63457061}" srcOrd="5" destOrd="0" presId="urn:microsoft.com/office/officeart/2008/layout/LinedList"/>
    <dgm:cxn modelId="{686473A3-BD34-4EA4-85E5-EB81C985E0F1}" type="presParOf" srcId="{82003C6E-BB7B-46DC-ABF7-13BA63457061}" destId="{65390BE5-4306-4B35-B05F-62DCBA3B78E2}" srcOrd="0" destOrd="0" presId="urn:microsoft.com/office/officeart/2008/layout/LinedList"/>
    <dgm:cxn modelId="{BCD373A8-1BDA-4F38-A9F3-C3588763B526}" type="presParOf" srcId="{82003C6E-BB7B-46DC-ABF7-13BA63457061}" destId="{7F6D956C-060C-4923-9825-D3DB9D1B240C}" srcOrd="1" destOrd="0" presId="urn:microsoft.com/office/officeart/2008/layout/LinedList"/>
    <dgm:cxn modelId="{E2CF6CF6-2757-47A2-8CA1-EB83B9C4D775}" type="presParOf" srcId="{2889AD63-04DD-4C73-94DF-DDF5FD72A34E}" destId="{573332C6-1646-4FB2-9EDB-088926EF2AE4}" srcOrd="6" destOrd="0" presId="urn:microsoft.com/office/officeart/2008/layout/LinedList"/>
    <dgm:cxn modelId="{04034184-5CAB-449C-A467-1314BC361054}" type="presParOf" srcId="{2889AD63-04DD-4C73-94DF-DDF5FD72A34E}" destId="{9CC75C44-CE27-4A2A-BD4A-5ABB8DD82815}" srcOrd="7" destOrd="0" presId="urn:microsoft.com/office/officeart/2008/layout/LinedList"/>
    <dgm:cxn modelId="{D81ABACE-58B0-48E4-8E76-36F4377F863E}" type="presParOf" srcId="{9CC75C44-CE27-4A2A-BD4A-5ABB8DD82815}" destId="{BBDD3F73-0304-4CEB-BAE0-1789EAB39E41}" srcOrd="0" destOrd="0" presId="urn:microsoft.com/office/officeart/2008/layout/LinedList"/>
    <dgm:cxn modelId="{B67AE84C-2BDD-4BA5-9247-CF7805C886C5}" type="presParOf" srcId="{9CC75C44-CE27-4A2A-BD4A-5ABB8DD82815}" destId="{2BC0FAB2-A3C6-44ED-97C2-CDAFA13CD214}" srcOrd="1" destOrd="0" presId="urn:microsoft.com/office/officeart/2008/layout/LinedList"/>
    <dgm:cxn modelId="{E64E4171-177B-4B9F-B45B-4CB8ACEFAEDE}" type="presParOf" srcId="{2889AD63-04DD-4C73-94DF-DDF5FD72A34E}" destId="{B3406A5C-091C-486E-8FF0-F9E764B396E7}" srcOrd="8" destOrd="0" presId="urn:microsoft.com/office/officeart/2008/layout/LinedList"/>
    <dgm:cxn modelId="{0E03ADF4-8350-4572-9D5D-B28042D3C196}" type="presParOf" srcId="{2889AD63-04DD-4C73-94DF-DDF5FD72A34E}" destId="{EC8E9A91-5217-41FD-A1EB-D66029B31AD3}" srcOrd="9" destOrd="0" presId="urn:microsoft.com/office/officeart/2008/layout/LinedList"/>
    <dgm:cxn modelId="{0F7B6B75-96F4-44DC-B76F-440B9B79F73A}" type="presParOf" srcId="{EC8E9A91-5217-41FD-A1EB-D66029B31AD3}" destId="{5D9816AB-FDEF-4879-B040-321AB0BAE5D3}" srcOrd="0" destOrd="0" presId="urn:microsoft.com/office/officeart/2008/layout/LinedList"/>
    <dgm:cxn modelId="{00B99D1F-481F-46F3-9313-5A15B60360F2}" type="presParOf" srcId="{EC8E9A91-5217-41FD-A1EB-D66029B31AD3}" destId="{DE538CB3-4031-44C0-9CC3-4D5D515FF9B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DB28D6-07E1-490B-B1C0-74B867BF40E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4876AB2-1DEE-4E89-83C3-8415C01627AD}">
      <dgm:prSet/>
      <dgm:spPr/>
      <dgm:t>
        <a:bodyPr/>
        <a:lstStyle/>
        <a:p>
          <a:r>
            <a:rPr lang="en-GB" b="1"/>
            <a:t>Certainty</a:t>
          </a:r>
          <a:r>
            <a:rPr lang="en-GB"/>
            <a:t> :</a:t>
          </a:r>
          <a:endParaRPr lang="en-US"/>
        </a:p>
      </dgm:t>
    </dgm:pt>
    <dgm:pt modelId="{714D0F7D-E6D1-43B2-B316-8786D9B43BF4}" type="parTrans" cxnId="{92CD9FD9-7683-4A55-8FE7-49352B630515}">
      <dgm:prSet/>
      <dgm:spPr/>
      <dgm:t>
        <a:bodyPr/>
        <a:lstStyle/>
        <a:p>
          <a:endParaRPr lang="en-US"/>
        </a:p>
      </dgm:t>
    </dgm:pt>
    <dgm:pt modelId="{E7612497-815B-4A39-B559-F15E50727CCC}" type="sibTrans" cxnId="{92CD9FD9-7683-4A55-8FE7-49352B630515}">
      <dgm:prSet/>
      <dgm:spPr/>
      <dgm:t>
        <a:bodyPr/>
        <a:lstStyle/>
        <a:p>
          <a:endParaRPr lang="en-US"/>
        </a:p>
      </dgm:t>
    </dgm:pt>
    <dgm:pt modelId="{78D79AC6-5EE7-4430-AEC5-3E1BD7A185B0}">
      <dgm:prSet/>
      <dgm:spPr/>
      <dgm:t>
        <a:bodyPr/>
        <a:lstStyle/>
        <a:p>
          <a:r>
            <a:rPr lang="en-GB"/>
            <a:t>The precedent system encourages </a:t>
          </a:r>
          <a:r>
            <a:rPr lang="en-GB" b="1"/>
            <a:t>consistency</a:t>
          </a:r>
          <a:r>
            <a:rPr lang="en-GB"/>
            <a:t> as cases are decided alike. </a:t>
          </a:r>
          <a:endParaRPr lang="en-US"/>
        </a:p>
      </dgm:t>
    </dgm:pt>
    <dgm:pt modelId="{FB22E762-03A0-40BD-8659-00622565E4E3}" type="parTrans" cxnId="{1D192C79-4804-4398-BEDF-59B976D1140B}">
      <dgm:prSet/>
      <dgm:spPr/>
      <dgm:t>
        <a:bodyPr/>
        <a:lstStyle/>
        <a:p>
          <a:endParaRPr lang="en-US"/>
        </a:p>
      </dgm:t>
    </dgm:pt>
    <dgm:pt modelId="{49682B84-C40B-4203-B01D-8F0D013CFD76}" type="sibTrans" cxnId="{1D192C79-4804-4398-BEDF-59B976D1140B}">
      <dgm:prSet/>
      <dgm:spPr/>
      <dgm:t>
        <a:bodyPr/>
        <a:lstStyle/>
        <a:p>
          <a:endParaRPr lang="en-US"/>
        </a:p>
      </dgm:t>
    </dgm:pt>
    <dgm:pt modelId="{E6DB32E3-8931-4349-9471-21BDF2701B5E}">
      <dgm:prSet/>
      <dgm:spPr/>
      <dgm:t>
        <a:bodyPr/>
        <a:lstStyle/>
        <a:p>
          <a:r>
            <a:rPr lang="en-GB" b="1"/>
            <a:t>Flexibility</a:t>
          </a:r>
          <a:r>
            <a:rPr lang="en-GB"/>
            <a:t>: </a:t>
          </a:r>
          <a:endParaRPr lang="en-US"/>
        </a:p>
      </dgm:t>
    </dgm:pt>
    <dgm:pt modelId="{9880AA81-12E1-4109-9B2E-8D087A81D39C}" type="parTrans" cxnId="{C176B98C-20CC-4C41-A430-94C485D3BF4D}">
      <dgm:prSet/>
      <dgm:spPr/>
      <dgm:t>
        <a:bodyPr/>
        <a:lstStyle/>
        <a:p>
          <a:endParaRPr lang="en-US"/>
        </a:p>
      </dgm:t>
    </dgm:pt>
    <dgm:pt modelId="{346DEA08-EC97-47BF-A43F-C8202DFD66C1}" type="sibTrans" cxnId="{C176B98C-20CC-4C41-A430-94C485D3BF4D}">
      <dgm:prSet/>
      <dgm:spPr/>
      <dgm:t>
        <a:bodyPr/>
        <a:lstStyle/>
        <a:p>
          <a:endParaRPr lang="en-US"/>
        </a:p>
      </dgm:t>
    </dgm:pt>
    <dgm:pt modelId="{E6C30885-85F8-4084-9D21-A87038952DD4}">
      <dgm:prSet/>
      <dgm:spPr/>
      <dgm:t>
        <a:bodyPr/>
        <a:lstStyle/>
        <a:p>
          <a:r>
            <a:rPr lang="en-GB"/>
            <a:t>Judges can </a:t>
          </a:r>
          <a:r>
            <a:rPr lang="en-GB" b="1"/>
            <a:t>distinguish</a:t>
          </a:r>
          <a:r>
            <a:rPr lang="en-GB"/>
            <a:t> cases on their facts.</a:t>
          </a:r>
          <a:endParaRPr lang="en-US"/>
        </a:p>
      </dgm:t>
    </dgm:pt>
    <dgm:pt modelId="{27843C10-FBF3-4C99-8DB4-88DCCBB7F508}" type="parTrans" cxnId="{2F5AC31B-A5FC-4786-84EA-689E4C2300E6}">
      <dgm:prSet/>
      <dgm:spPr/>
      <dgm:t>
        <a:bodyPr/>
        <a:lstStyle/>
        <a:p>
          <a:endParaRPr lang="en-US"/>
        </a:p>
      </dgm:t>
    </dgm:pt>
    <dgm:pt modelId="{0020B47D-0AEC-43A2-BF09-F374EBA8A275}" type="sibTrans" cxnId="{2F5AC31B-A5FC-4786-84EA-689E4C2300E6}">
      <dgm:prSet/>
      <dgm:spPr/>
      <dgm:t>
        <a:bodyPr/>
        <a:lstStyle/>
        <a:p>
          <a:endParaRPr lang="en-US"/>
        </a:p>
      </dgm:t>
    </dgm:pt>
    <dgm:pt modelId="{4424808E-3E54-4455-9226-80394C669B5B}">
      <dgm:prSet/>
      <dgm:spPr/>
      <dgm:t>
        <a:bodyPr/>
        <a:lstStyle/>
        <a:p>
          <a:r>
            <a:rPr lang="en-GB"/>
            <a:t>The </a:t>
          </a:r>
          <a:r>
            <a:rPr lang="en-GB" b="1"/>
            <a:t>Practice Statement</a:t>
          </a:r>
          <a:r>
            <a:rPr lang="en-GB"/>
            <a:t> allows the law to develop and adapt, thus keeping up with modern times.  </a:t>
          </a:r>
          <a:endParaRPr lang="en-US"/>
        </a:p>
      </dgm:t>
    </dgm:pt>
    <dgm:pt modelId="{1871C3C3-20DC-4EF4-B595-72BBEED76769}" type="parTrans" cxnId="{F91BB019-DDA6-4AD2-9FED-ECC7AFE7435A}">
      <dgm:prSet/>
      <dgm:spPr/>
      <dgm:t>
        <a:bodyPr/>
        <a:lstStyle/>
        <a:p>
          <a:endParaRPr lang="en-US"/>
        </a:p>
      </dgm:t>
    </dgm:pt>
    <dgm:pt modelId="{A5848AD3-A1AD-4B80-B899-8BA264D4D4F1}" type="sibTrans" cxnId="{F91BB019-DDA6-4AD2-9FED-ECC7AFE7435A}">
      <dgm:prSet/>
      <dgm:spPr/>
      <dgm:t>
        <a:bodyPr/>
        <a:lstStyle/>
        <a:p>
          <a:endParaRPr lang="en-US"/>
        </a:p>
      </dgm:t>
    </dgm:pt>
    <dgm:pt modelId="{4596628C-0F52-476F-9020-5920E7B833A0}">
      <dgm:prSet/>
      <dgm:spPr/>
      <dgm:t>
        <a:bodyPr/>
        <a:lstStyle/>
        <a:p>
          <a:r>
            <a:rPr lang="en-GB" dirty="0"/>
            <a:t>The precedent system has enabled </a:t>
          </a:r>
          <a:r>
            <a:rPr lang="en-GB" b="1" dirty="0"/>
            <a:t>whole areas of law to grow.</a:t>
          </a:r>
          <a:endParaRPr lang="en-US" dirty="0"/>
        </a:p>
      </dgm:t>
    </dgm:pt>
    <dgm:pt modelId="{6A71B9DE-C471-404E-8142-564D0E3FED92}" type="parTrans" cxnId="{6383CB7B-F6DB-45C7-8DAF-AB996238B627}">
      <dgm:prSet/>
      <dgm:spPr/>
      <dgm:t>
        <a:bodyPr/>
        <a:lstStyle/>
        <a:p>
          <a:endParaRPr lang="en-US"/>
        </a:p>
      </dgm:t>
    </dgm:pt>
    <dgm:pt modelId="{C2F9CADB-9669-489E-AB38-DE0D6C958A1B}" type="sibTrans" cxnId="{6383CB7B-F6DB-45C7-8DAF-AB996238B627}">
      <dgm:prSet/>
      <dgm:spPr/>
      <dgm:t>
        <a:bodyPr/>
        <a:lstStyle/>
        <a:p>
          <a:endParaRPr lang="en-US"/>
        </a:p>
      </dgm:t>
    </dgm:pt>
    <dgm:pt modelId="{FD8AA42E-459D-4424-A1F7-C1736FFAF2FB}" type="pres">
      <dgm:prSet presAssocID="{8DDB28D6-07E1-490B-B1C0-74B867BF40E4}" presName="root" presStyleCnt="0">
        <dgm:presLayoutVars>
          <dgm:dir/>
          <dgm:resizeHandles val="exact"/>
        </dgm:presLayoutVars>
      </dgm:prSet>
      <dgm:spPr/>
    </dgm:pt>
    <dgm:pt modelId="{DFEB95C5-D52A-4496-BF59-E887BAFCD8D2}" type="pres">
      <dgm:prSet presAssocID="{D4876AB2-1DEE-4E89-83C3-8415C01627AD}" presName="compNode" presStyleCnt="0"/>
      <dgm:spPr/>
    </dgm:pt>
    <dgm:pt modelId="{B4820E3C-C25B-4866-99FF-A45D774BB3C9}" type="pres">
      <dgm:prSet presAssocID="{D4876AB2-1DEE-4E89-83C3-8415C01627AD}" presName="bgRect" presStyleLbl="bgShp" presStyleIdx="0" presStyleCnt="6"/>
      <dgm:spPr/>
    </dgm:pt>
    <dgm:pt modelId="{C960FEAE-8ABA-420E-AC06-9E1A4F206BB5}" type="pres">
      <dgm:prSet presAssocID="{D4876AB2-1DEE-4E89-83C3-8415C01627A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Explosion"/>
        </a:ext>
      </dgm:extLst>
    </dgm:pt>
    <dgm:pt modelId="{24B1ED08-8369-4283-BF36-6162D60A202C}" type="pres">
      <dgm:prSet presAssocID="{D4876AB2-1DEE-4E89-83C3-8415C01627AD}" presName="spaceRect" presStyleCnt="0"/>
      <dgm:spPr/>
    </dgm:pt>
    <dgm:pt modelId="{E8112C1A-4248-42D7-951A-6E3A1E900A43}" type="pres">
      <dgm:prSet presAssocID="{D4876AB2-1DEE-4E89-83C3-8415C01627AD}" presName="parTx" presStyleLbl="revTx" presStyleIdx="0" presStyleCnt="6">
        <dgm:presLayoutVars>
          <dgm:chMax val="0"/>
          <dgm:chPref val="0"/>
        </dgm:presLayoutVars>
      </dgm:prSet>
      <dgm:spPr/>
    </dgm:pt>
    <dgm:pt modelId="{A7D2F86A-B6C8-4667-A8D3-BA6D7DDE4DF7}" type="pres">
      <dgm:prSet presAssocID="{E7612497-815B-4A39-B559-F15E50727CCC}" presName="sibTrans" presStyleCnt="0"/>
      <dgm:spPr/>
    </dgm:pt>
    <dgm:pt modelId="{4C381F95-B56E-4377-B706-930975792943}" type="pres">
      <dgm:prSet presAssocID="{78D79AC6-5EE7-4430-AEC5-3E1BD7A185B0}" presName="compNode" presStyleCnt="0"/>
      <dgm:spPr/>
    </dgm:pt>
    <dgm:pt modelId="{895347AD-BBAF-406C-ACE3-7AEB6CCD0DAB}" type="pres">
      <dgm:prSet presAssocID="{78D79AC6-5EE7-4430-AEC5-3E1BD7A185B0}" presName="bgRect" presStyleLbl="bgShp" presStyleIdx="1" presStyleCnt="6"/>
      <dgm:spPr/>
    </dgm:pt>
    <dgm:pt modelId="{CBD921FF-78CB-4E6B-B8F0-104054E97578}" type="pres">
      <dgm:prSet presAssocID="{78D79AC6-5EE7-4430-AEC5-3E1BD7A185B0}" presName="iconRect" presStyleLbl="node1" presStyleIdx="1" presStyleCnt="6"/>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cales of Justice"/>
        </a:ext>
      </dgm:extLst>
    </dgm:pt>
    <dgm:pt modelId="{2B3FE39A-8B4F-4A10-88F4-AFED73BA2CF1}" type="pres">
      <dgm:prSet presAssocID="{78D79AC6-5EE7-4430-AEC5-3E1BD7A185B0}" presName="spaceRect" presStyleCnt="0"/>
      <dgm:spPr/>
    </dgm:pt>
    <dgm:pt modelId="{61A2DCA3-1B4F-4CC2-BAE1-CB79D8838CB9}" type="pres">
      <dgm:prSet presAssocID="{78D79AC6-5EE7-4430-AEC5-3E1BD7A185B0}" presName="parTx" presStyleLbl="revTx" presStyleIdx="1" presStyleCnt="6">
        <dgm:presLayoutVars>
          <dgm:chMax val="0"/>
          <dgm:chPref val="0"/>
        </dgm:presLayoutVars>
      </dgm:prSet>
      <dgm:spPr/>
    </dgm:pt>
    <dgm:pt modelId="{8FC99C65-B7F6-4297-A90B-4F5B1C9F208D}" type="pres">
      <dgm:prSet presAssocID="{49682B84-C40B-4203-B01D-8F0D013CFD76}" presName="sibTrans" presStyleCnt="0"/>
      <dgm:spPr/>
    </dgm:pt>
    <dgm:pt modelId="{E20AB1A1-464B-4D41-A778-05D5ACD36EE8}" type="pres">
      <dgm:prSet presAssocID="{E6DB32E3-8931-4349-9471-21BDF2701B5E}" presName="compNode" presStyleCnt="0"/>
      <dgm:spPr/>
    </dgm:pt>
    <dgm:pt modelId="{2D7D2387-73D4-4223-A893-322E2F9D329A}" type="pres">
      <dgm:prSet presAssocID="{E6DB32E3-8931-4349-9471-21BDF2701B5E}" presName="bgRect" presStyleLbl="bgShp" presStyleIdx="2" presStyleCnt="6"/>
      <dgm:spPr/>
    </dgm:pt>
    <dgm:pt modelId="{60D84F67-F444-45DD-AD63-98FB31153BD7}" type="pres">
      <dgm:prSet presAssocID="{E6DB32E3-8931-4349-9471-21BDF2701B5E}" presName="icon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Gymnast - Rings"/>
        </a:ext>
      </dgm:extLst>
    </dgm:pt>
    <dgm:pt modelId="{DD38E1A1-FA69-4759-8EEF-A3FA4C5059E9}" type="pres">
      <dgm:prSet presAssocID="{E6DB32E3-8931-4349-9471-21BDF2701B5E}" presName="spaceRect" presStyleCnt="0"/>
      <dgm:spPr/>
    </dgm:pt>
    <dgm:pt modelId="{F493A341-F4AB-4F26-88A8-B61C1A21D88F}" type="pres">
      <dgm:prSet presAssocID="{E6DB32E3-8931-4349-9471-21BDF2701B5E}" presName="parTx" presStyleLbl="revTx" presStyleIdx="2" presStyleCnt="6">
        <dgm:presLayoutVars>
          <dgm:chMax val="0"/>
          <dgm:chPref val="0"/>
        </dgm:presLayoutVars>
      </dgm:prSet>
      <dgm:spPr/>
    </dgm:pt>
    <dgm:pt modelId="{3329399B-3DE8-4CAD-B696-70C2CB721720}" type="pres">
      <dgm:prSet presAssocID="{346DEA08-EC97-47BF-A43F-C8202DFD66C1}" presName="sibTrans" presStyleCnt="0"/>
      <dgm:spPr/>
    </dgm:pt>
    <dgm:pt modelId="{3C0E2C70-ABAD-46FC-A212-9C05B69EEDD5}" type="pres">
      <dgm:prSet presAssocID="{E6C30885-85F8-4084-9D21-A87038952DD4}" presName="compNode" presStyleCnt="0"/>
      <dgm:spPr/>
    </dgm:pt>
    <dgm:pt modelId="{D2CFF31A-971A-4FBB-9C89-B2D392DD5F5E}" type="pres">
      <dgm:prSet presAssocID="{E6C30885-85F8-4084-9D21-A87038952DD4}" presName="bgRect" presStyleLbl="bgShp" presStyleIdx="3" presStyleCnt="6"/>
      <dgm:spPr/>
    </dgm:pt>
    <dgm:pt modelId="{5ADD631E-226B-4121-8887-6387F9A58AD2}" type="pres">
      <dgm:prSet presAssocID="{E6C30885-85F8-4084-9D21-A87038952DD4}" presName="iconRect" presStyleLbl="node1" presStyleIdx="3" presStyleCnt="6"/>
      <dgm:spPr>
        <a:blipFill>
          <a:blip xmlns:r="http://schemas.openxmlformats.org/officeDocument/2006/relationships" r:embed="rId4">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Judge"/>
        </a:ext>
      </dgm:extLst>
    </dgm:pt>
    <dgm:pt modelId="{7DC8CEAF-A3D7-418F-9A26-C55C7A6600A1}" type="pres">
      <dgm:prSet presAssocID="{E6C30885-85F8-4084-9D21-A87038952DD4}" presName="spaceRect" presStyleCnt="0"/>
      <dgm:spPr/>
    </dgm:pt>
    <dgm:pt modelId="{7E5DD330-E354-4518-8964-0F40C1074B38}" type="pres">
      <dgm:prSet presAssocID="{E6C30885-85F8-4084-9D21-A87038952DD4}" presName="parTx" presStyleLbl="revTx" presStyleIdx="3" presStyleCnt="6">
        <dgm:presLayoutVars>
          <dgm:chMax val="0"/>
          <dgm:chPref val="0"/>
        </dgm:presLayoutVars>
      </dgm:prSet>
      <dgm:spPr/>
    </dgm:pt>
    <dgm:pt modelId="{354B8AED-B81D-4C21-9749-2027A929F916}" type="pres">
      <dgm:prSet presAssocID="{0020B47D-0AEC-43A2-BF09-F374EBA8A275}" presName="sibTrans" presStyleCnt="0"/>
      <dgm:spPr/>
    </dgm:pt>
    <dgm:pt modelId="{9C9BABB3-4704-484B-9EDF-6E0624961ED0}" type="pres">
      <dgm:prSet presAssocID="{4424808E-3E54-4455-9226-80394C669B5B}" presName="compNode" presStyleCnt="0"/>
      <dgm:spPr/>
    </dgm:pt>
    <dgm:pt modelId="{DF4EE0DA-D963-4F30-9059-CF423357C798}" type="pres">
      <dgm:prSet presAssocID="{4424808E-3E54-4455-9226-80394C669B5B}" presName="bgRect" presStyleLbl="bgShp" presStyleIdx="4" presStyleCnt="6"/>
      <dgm:spPr/>
    </dgm:pt>
    <dgm:pt modelId="{AC6F177E-57D2-4A7B-A0E6-2B2D28F37236}" type="pres">
      <dgm:prSet presAssocID="{4424808E-3E54-4455-9226-80394C669B5B}" presName="iconRect" presStyleLbl="node1" presStyleIdx="4" presStyleCnt="6"/>
      <dgm:spPr>
        <a:blipFill>
          <a:blip xmlns:r="http://schemas.openxmlformats.org/officeDocument/2006/relationships" r:embed="rId5">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Document"/>
        </a:ext>
      </dgm:extLst>
    </dgm:pt>
    <dgm:pt modelId="{76686FDA-2C21-4D58-9B82-1F2DBDEBCAAB}" type="pres">
      <dgm:prSet presAssocID="{4424808E-3E54-4455-9226-80394C669B5B}" presName="spaceRect" presStyleCnt="0"/>
      <dgm:spPr/>
    </dgm:pt>
    <dgm:pt modelId="{10FF081F-5289-4FD4-A13B-EB8D94BAF1AA}" type="pres">
      <dgm:prSet presAssocID="{4424808E-3E54-4455-9226-80394C669B5B}" presName="parTx" presStyleLbl="revTx" presStyleIdx="4" presStyleCnt="6">
        <dgm:presLayoutVars>
          <dgm:chMax val="0"/>
          <dgm:chPref val="0"/>
        </dgm:presLayoutVars>
      </dgm:prSet>
      <dgm:spPr/>
    </dgm:pt>
    <dgm:pt modelId="{D082D8B0-45BF-44BA-B3C8-EE6A8D013874}" type="pres">
      <dgm:prSet presAssocID="{A5848AD3-A1AD-4B80-B899-8BA264D4D4F1}" presName="sibTrans" presStyleCnt="0"/>
      <dgm:spPr/>
    </dgm:pt>
    <dgm:pt modelId="{4B4357B8-9C89-4D45-A6E4-125071DAF3D2}" type="pres">
      <dgm:prSet presAssocID="{4596628C-0F52-476F-9020-5920E7B833A0}" presName="compNode" presStyleCnt="0"/>
      <dgm:spPr/>
    </dgm:pt>
    <dgm:pt modelId="{63DBB535-B18C-4C95-9AF7-B829E12BEDE7}" type="pres">
      <dgm:prSet presAssocID="{4596628C-0F52-476F-9020-5920E7B833A0}" presName="bgRect" presStyleLbl="bgShp" presStyleIdx="5" presStyleCnt="6"/>
      <dgm:spPr/>
    </dgm:pt>
    <dgm:pt modelId="{FCF019C9-6656-4F73-A7CB-09239A04532A}" type="pres">
      <dgm:prSet presAssocID="{4596628C-0F52-476F-9020-5920E7B833A0}" presName="iconRect" presStyleLbl="node1" presStyleIdx="5" presStyleCnt="6"/>
      <dgm:spPr>
        <a:blipFill>
          <a:blip xmlns:r="http://schemas.openxmlformats.org/officeDocument/2006/relationships" r:embed="rId6">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Gavel"/>
        </a:ext>
      </dgm:extLst>
    </dgm:pt>
    <dgm:pt modelId="{5C1A2975-ECAB-4ECE-9A70-FB4D27864C7B}" type="pres">
      <dgm:prSet presAssocID="{4596628C-0F52-476F-9020-5920E7B833A0}" presName="spaceRect" presStyleCnt="0"/>
      <dgm:spPr/>
    </dgm:pt>
    <dgm:pt modelId="{72EA4BEF-C406-4E14-9DF1-1A12888A2731}" type="pres">
      <dgm:prSet presAssocID="{4596628C-0F52-476F-9020-5920E7B833A0}" presName="parTx" presStyleLbl="revTx" presStyleIdx="5" presStyleCnt="6">
        <dgm:presLayoutVars>
          <dgm:chMax val="0"/>
          <dgm:chPref val="0"/>
        </dgm:presLayoutVars>
      </dgm:prSet>
      <dgm:spPr/>
    </dgm:pt>
  </dgm:ptLst>
  <dgm:cxnLst>
    <dgm:cxn modelId="{F91BB019-DDA6-4AD2-9FED-ECC7AFE7435A}" srcId="{8DDB28D6-07E1-490B-B1C0-74B867BF40E4}" destId="{4424808E-3E54-4455-9226-80394C669B5B}" srcOrd="4" destOrd="0" parTransId="{1871C3C3-20DC-4EF4-B595-72BBEED76769}" sibTransId="{A5848AD3-A1AD-4B80-B899-8BA264D4D4F1}"/>
    <dgm:cxn modelId="{2F5AC31B-A5FC-4786-84EA-689E4C2300E6}" srcId="{8DDB28D6-07E1-490B-B1C0-74B867BF40E4}" destId="{E6C30885-85F8-4084-9D21-A87038952DD4}" srcOrd="3" destOrd="0" parTransId="{27843C10-FBF3-4C99-8DB4-88DCCBB7F508}" sibTransId="{0020B47D-0AEC-43A2-BF09-F374EBA8A275}"/>
    <dgm:cxn modelId="{A1AC8723-D7E4-4726-A10D-3518CF2C64CC}" type="presOf" srcId="{8DDB28D6-07E1-490B-B1C0-74B867BF40E4}" destId="{FD8AA42E-459D-4424-A1F7-C1736FFAF2FB}" srcOrd="0" destOrd="0" presId="urn:microsoft.com/office/officeart/2018/2/layout/IconVerticalSolidList"/>
    <dgm:cxn modelId="{3F2C2A43-3822-4DF7-8B62-4A32F8DC95B3}" type="presOf" srcId="{4596628C-0F52-476F-9020-5920E7B833A0}" destId="{72EA4BEF-C406-4E14-9DF1-1A12888A2731}" srcOrd="0" destOrd="0" presId="urn:microsoft.com/office/officeart/2018/2/layout/IconVerticalSolidList"/>
    <dgm:cxn modelId="{A28C8F76-0283-447A-8544-500E26D9DB17}" type="presOf" srcId="{E6DB32E3-8931-4349-9471-21BDF2701B5E}" destId="{F493A341-F4AB-4F26-88A8-B61C1A21D88F}" srcOrd="0" destOrd="0" presId="urn:microsoft.com/office/officeart/2018/2/layout/IconVerticalSolidList"/>
    <dgm:cxn modelId="{1D192C79-4804-4398-BEDF-59B976D1140B}" srcId="{8DDB28D6-07E1-490B-B1C0-74B867BF40E4}" destId="{78D79AC6-5EE7-4430-AEC5-3E1BD7A185B0}" srcOrd="1" destOrd="0" parTransId="{FB22E762-03A0-40BD-8659-00622565E4E3}" sibTransId="{49682B84-C40B-4203-B01D-8F0D013CFD76}"/>
    <dgm:cxn modelId="{6383CB7B-F6DB-45C7-8DAF-AB996238B627}" srcId="{8DDB28D6-07E1-490B-B1C0-74B867BF40E4}" destId="{4596628C-0F52-476F-9020-5920E7B833A0}" srcOrd="5" destOrd="0" parTransId="{6A71B9DE-C471-404E-8142-564D0E3FED92}" sibTransId="{C2F9CADB-9669-489E-AB38-DE0D6C958A1B}"/>
    <dgm:cxn modelId="{C176B98C-20CC-4C41-A430-94C485D3BF4D}" srcId="{8DDB28D6-07E1-490B-B1C0-74B867BF40E4}" destId="{E6DB32E3-8931-4349-9471-21BDF2701B5E}" srcOrd="2" destOrd="0" parTransId="{9880AA81-12E1-4109-9B2E-8D087A81D39C}" sibTransId="{346DEA08-EC97-47BF-A43F-C8202DFD66C1}"/>
    <dgm:cxn modelId="{99B5FCB8-2012-458F-ACBD-EE75D9470E3D}" type="presOf" srcId="{E6C30885-85F8-4084-9D21-A87038952DD4}" destId="{7E5DD330-E354-4518-8964-0F40C1074B38}" srcOrd="0" destOrd="0" presId="urn:microsoft.com/office/officeart/2018/2/layout/IconVerticalSolidList"/>
    <dgm:cxn modelId="{731678BD-8846-4B5E-99B5-3CDC1A401020}" type="presOf" srcId="{D4876AB2-1DEE-4E89-83C3-8415C01627AD}" destId="{E8112C1A-4248-42D7-951A-6E3A1E900A43}" srcOrd="0" destOrd="0" presId="urn:microsoft.com/office/officeart/2018/2/layout/IconVerticalSolidList"/>
    <dgm:cxn modelId="{4FA014D8-55E8-45FC-B782-869FF6CB5852}" type="presOf" srcId="{78D79AC6-5EE7-4430-AEC5-3E1BD7A185B0}" destId="{61A2DCA3-1B4F-4CC2-BAE1-CB79D8838CB9}" srcOrd="0" destOrd="0" presId="urn:microsoft.com/office/officeart/2018/2/layout/IconVerticalSolidList"/>
    <dgm:cxn modelId="{92CD9FD9-7683-4A55-8FE7-49352B630515}" srcId="{8DDB28D6-07E1-490B-B1C0-74B867BF40E4}" destId="{D4876AB2-1DEE-4E89-83C3-8415C01627AD}" srcOrd="0" destOrd="0" parTransId="{714D0F7D-E6D1-43B2-B316-8786D9B43BF4}" sibTransId="{E7612497-815B-4A39-B559-F15E50727CCC}"/>
    <dgm:cxn modelId="{BE4857DD-092B-460D-86D5-FEA8599ACEC5}" type="presOf" srcId="{4424808E-3E54-4455-9226-80394C669B5B}" destId="{10FF081F-5289-4FD4-A13B-EB8D94BAF1AA}" srcOrd="0" destOrd="0" presId="urn:microsoft.com/office/officeart/2018/2/layout/IconVerticalSolidList"/>
    <dgm:cxn modelId="{7A19655F-19FA-483E-B322-C221115615CF}" type="presParOf" srcId="{FD8AA42E-459D-4424-A1F7-C1736FFAF2FB}" destId="{DFEB95C5-D52A-4496-BF59-E887BAFCD8D2}" srcOrd="0" destOrd="0" presId="urn:microsoft.com/office/officeart/2018/2/layout/IconVerticalSolidList"/>
    <dgm:cxn modelId="{856942A3-32E3-4C2D-B028-1F314116DCBB}" type="presParOf" srcId="{DFEB95C5-D52A-4496-BF59-E887BAFCD8D2}" destId="{B4820E3C-C25B-4866-99FF-A45D774BB3C9}" srcOrd="0" destOrd="0" presId="urn:microsoft.com/office/officeart/2018/2/layout/IconVerticalSolidList"/>
    <dgm:cxn modelId="{1E40BB54-2CA5-44E7-96AA-8837882FECEE}" type="presParOf" srcId="{DFEB95C5-D52A-4496-BF59-E887BAFCD8D2}" destId="{C960FEAE-8ABA-420E-AC06-9E1A4F206BB5}" srcOrd="1" destOrd="0" presId="urn:microsoft.com/office/officeart/2018/2/layout/IconVerticalSolidList"/>
    <dgm:cxn modelId="{17A67794-2EE3-46AD-92C2-D72935577C5D}" type="presParOf" srcId="{DFEB95C5-D52A-4496-BF59-E887BAFCD8D2}" destId="{24B1ED08-8369-4283-BF36-6162D60A202C}" srcOrd="2" destOrd="0" presId="urn:microsoft.com/office/officeart/2018/2/layout/IconVerticalSolidList"/>
    <dgm:cxn modelId="{CC526AD4-505E-4068-B275-7EC41C17D857}" type="presParOf" srcId="{DFEB95C5-D52A-4496-BF59-E887BAFCD8D2}" destId="{E8112C1A-4248-42D7-951A-6E3A1E900A43}" srcOrd="3" destOrd="0" presId="urn:microsoft.com/office/officeart/2018/2/layout/IconVerticalSolidList"/>
    <dgm:cxn modelId="{96F0FE03-E7F4-4CD0-8AA3-0DAC89244C3A}" type="presParOf" srcId="{FD8AA42E-459D-4424-A1F7-C1736FFAF2FB}" destId="{A7D2F86A-B6C8-4667-A8D3-BA6D7DDE4DF7}" srcOrd="1" destOrd="0" presId="urn:microsoft.com/office/officeart/2018/2/layout/IconVerticalSolidList"/>
    <dgm:cxn modelId="{3721974C-011F-4895-A5FB-D4CDB77DAA8E}" type="presParOf" srcId="{FD8AA42E-459D-4424-A1F7-C1736FFAF2FB}" destId="{4C381F95-B56E-4377-B706-930975792943}" srcOrd="2" destOrd="0" presId="urn:microsoft.com/office/officeart/2018/2/layout/IconVerticalSolidList"/>
    <dgm:cxn modelId="{F7CFDF25-3F4B-4678-B945-34C33D401826}" type="presParOf" srcId="{4C381F95-B56E-4377-B706-930975792943}" destId="{895347AD-BBAF-406C-ACE3-7AEB6CCD0DAB}" srcOrd="0" destOrd="0" presId="urn:microsoft.com/office/officeart/2018/2/layout/IconVerticalSolidList"/>
    <dgm:cxn modelId="{C83EB403-ECFF-4BC2-8887-7C3AB36362A3}" type="presParOf" srcId="{4C381F95-B56E-4377-B706-930975792943}" destId="{CBD921FF-78CB-4E6B-B8F0-104054E97578}" srcOrd="1" destOrd="0" presId="urn:microsoft.com/office/officeart/2018/2/layout/IconVerticalSolidList"/>
    <dgm:cxn modelId="{D84573E3-025E-42AC-A3FA-F4329CFFC471}" type="presParOf" srcId="{4C381F95-B56E-4377-B706-930975792943}" destId="{2B3FE39A-8B4F-4A10-88F4-AFED73BA2CF1}" srcOrd="2" destOrd="0" presId="urn:microsoft.com/office/officeart/2018/2/layout/IconVerticalSolidList"/>
    <dgm:cxn modelId="{0CB174AE-3A53-4D66-88D4-D85020A7A917}" type="presParOf" srcId="{4C381F95-B56E-4377-B706-930975792943}" destId="{61A2DCA3-1B4F-4CC2-BAE1-CB79D8838CB9}" srcOrd="3" destOrd="0" presId="urn:microsoft.com/office/officeart/2018/2/layout/IconVerticalSolidList"/>
    <dgm:cxn modelId="{9F1EC440-B0E0-47E4-A9FD-B5A7767784D4}" type="presParOf" srcId="{FD8AA42E-459D-4424-A1F7-C1736FFAF2FB}" destId="{8FC99C65-B7F6-4297-A90B-4F5B1C9F208D}" srcOrd="3" destOrd="0" presId="urn:microsoft.com/office/officeart/2018/2/layout/IconVerticalSolidList"/>
    <dgm:cxn modelId="{A710A81E-B2CC-40CA-983C-A1BA0F159120}" type="presParOf" srcId="{FD8AA42E-459D-4424-A1F7-C1736FFAF2FB}" destId="{E20AB1A1-464B-4D41-A778-05D5ACD36EE8}" srcOrd="4" destOrd="0" presId="urn:microsoft.com/office/officeart/2018/2/layout/IconVerticalSolidList"/>
    <dgm:cxn modelId="{E1CB4F68-DA12-4048-8873-83682E8A4DDE}" type="presParOf" srcId="{E20AB1A1-464B-4D41-A778-05D5ACD36EE8}" destId="{2D7D2387-73D4-4223-A893-322E2F9D329A}" srcOrd="0" destOrd="0" presId="urn:microsoft.com/office/officeart/2018/2/layout/IconVerticalSolidList"/>
    <dgm:cxn modelId="{8F59F816-2698-433C-BA01-FBE46300BC5B}" type="presParOf" srcId="{E20AB1A1-464B-4D41-A778-05D5ACD36EE8}" destId="{60D84F67-F444-45DD-AD63-98FB31153BD7}" srcOrd="1" destOrd="0" presId="urn:microsoft.com/office/officeart/2018/2/layout/IconVerticalSolidList"/>
    <dgm:cxn modelId="{62320603-B01B-445F-8E0F-808EF7548F6A}" type="presParOf" srcId="{E20AB1A1-464B-4D41-A778-05D5ACD36EE8}" destId="{DD38E1A1-FA69-4759-8EEF-A3FA4C5059E9}" srcOrd="2" destOrd="0" presId="urn:microsoft.com/office/officeart/2018/2/layout/IconVerticalSolidList"/>
    <dgm:cxn modelId="{D845F161-1D3B-4F40-9C74-34BD42AB95A3}" type="presParOf" srcId="{E20AB1A1-464B-4D41-A778-05D5ACD36EE8}" destId="{F493A341-F4AB-4F26-88A8-B61C1A21D88F}" srcOrd="3" destOrd="0" presId="urn:microsoft.com/office/officeart/2018/2/layout/IconVerticalSolidList"/>
    <dgm:cxn modelId="{79E88EF3-8BDB-4B78-B3DF-57956437D4A0}" type="presParOf" srcId="{FD8AA42E-459D-4424-A1F7-C1736FFAF2FB}" destId="{3329399B-3DE8-4CAD-B696-70C2CB721720}" srcOrd="5" destOrd="0" presId="urn:microsoft.com/office/officeart/2018/2/layout/IconVerticalSolidList"/>
    <dgm:cxn modelId="{3E39F3EF-0CE7-43D2-BF89-C025ED54CF91}" type="presParOf" srcId="{FD8AA42E-459D-4424-A1F7-C1736FFAF2FB}" destId="{3C0E2C70-ABAD-46FC-A212-9C05B69EEDD5}" srcOrd="6" destOrd="0" presId="urn:microsoft.com/office/officeart/2018/2/layout/IconVerticalSolidList"/>
    <dgm:cxn modelId="{575E1F79-34B5-4546-88DB-ABE826BA5D9D}" type="presParOf" srcId="{3C0E2C70-ABAD-46FC-A212-9C05B69EEDD5}" destId="{D2CFF31A-971A-4FBB-9C89-B2D392DD5F5E}" srcOrd="0" destOrd="0" presId="urn:microsoft.com/office/officeart/2018/2/layout/IconVerticalSolidList"/>
    <dgm:cxn modelId="{3D2C308D-463A-44EE-B745-F8A7F8400884}" type="presParOf" srcId="{3C0E2C70-ABAD-46FC-A212-9C05B69EEDD5}" destId="{5ADD631E-226B-4121-8887-6387F9A58AD2}" srcOrd="1" destOrd="0" presId="urn:microsoft.com/office/officeart/2018/2/layout/IconVerticalSolidList"/>
    <dgm:cxn modelId="{0A5206A6-9BB9-445A-B654-C641FE012A94}" type="presParOf" srcId="{3C0E2C70-ABAD-46FC-A212-9C05B69EEDD5}" destId="{7DC8CEAF-A3D7-418F-9A26-C55C7A6600A1}" srcOrd="2" destOrd="0" presId="urn:microsoft.com/office/officeart/2018/2/layout/IconVerticalSolidList"/>
    <dgm:cxn modelId="{ADA0A2C4-C6D8-4B25-985C-D849A25E3462}" type="presParOf" srcId="{3C0E2C70-ABAD-46FC-A212-9C05B69EEDD5}" destId="{7E5DD330-E354-4518-8964-0F40C1074B38}" srcOrd="3" destOrd="0" presId="urn:microsoft.com/office/officeart/2018/2/layout/IconVerticalSolidList"/>
    <dgm:cxn modelId="{C0E53003-9A11-4EB9-8334-849B34E630CE}" type="presParOf" srcId="{FD8AA42E-459D-4424-A1F7-C1736FFAF2FB}" destId="{354B8AED-B81D-4C21-9749-2027A929F916}" srcOrd="7" destOrd="0" presId="urn:microsoft.com/office/officeart/2018/2/layout/IconVerticalSolidList"/>
    <dgm:cxn modelId="{ECF83524-F7DA-4009-9503-939FB8B213FD}" type="presParOf" srcId="{FD8AA42E-459D-4424-A1F7-C1736FFAF2FB}" destId="{9C9BABB3-4704-484B-9EDF-6E0624961ED0}" srcOrd="8" destOrd="0" presId="urn:microsoft.com/office/officeart/2018/2/layout/IconVerticalSolidList"/>
    <dgm:cxn modelId="{BE8D61F8-5C37-4ED3-987B-E929DDED081A}" type="presParOf" srcId="{9C9BABB3-4704-484B-9EDF-6E0624961ED0}" destId="{DF4EE0DA-D963-4F30-9059-CF423357C798}" srcOrd="0" destOrd="0" presId="urn:microsoft.com/office/officeart/2018/2/layout/IconVerticalSolidList"/>
    <dgm:cxn modelId="{AA936288-832D-465B-9DDF-1145036AF84F}" type="presParOf" srcId="{9C9BABB3-4704-484B-9EDF-6E0624961ED0}" destId="{AC6F177E-57D2-4A7B-A0E6-2B2D28F37236}" srcOrd="1" destOrd="0" presId="urn:microsoft.com/office/officeart/2018/2/layout/IconVerticalSolidList"/>
    <dgm:cxn modelId="{992118A0-7089-487F-8606-FA476414958B}" type="presParOf" srcId="{9C9BABB3-4704-484B-9EDF-6E0624961ED0}" destId="{76686FDA-2C21-4D58-9B82-1F2DBDEBCAAB}" srcOrd="2" destOrd="0" presId="urn:microsoft.com/office/officeart/2018/2/layout/IconVerticalSolidList"/>
    <dgm:cxn modelId="{F09910C2-413B-468D-B382-8F92E520EB3C}" type="presParOf" srcId="{9C9BABB3-4704-484B-9EDF-6E0624961ED0}" destId="{10FF081F-5289-4FD4-A13B-EB8D94BAF1AA}" srcOrd="3" destOrd="0" presId="urn:microsoft.com/office/officeart/2018/2/layout/IconVerticalSolidList"/>
    <dgm:cxn modelId="{F552A6CB-8277-4D88-82CF-99C8B41678AC}" type="presParOf" srcId="{FD8AA42E-459D-4424-A1F7-C1736FFAF2FB}" destId="{D082D8B0-45BF-44BA-B3C8-EE6A8D013874}" srcOrd="9" destOrd="0" presId="urn:microsoft.com/office/officeart/2018/2/layout/IconVerticalSolidList"/>
    <dgm:cxn modelId="{C0943FDB-4475-4780-9286-7FDE67401E7C}" type="presParOf" srcId="{FD8AA42E-459D-4424-A1F7-C1736FFAF2FB}" destId="{4B4357B8-9C89-4D45-A6E4-125071DAF3D2}" srcOrd="10" destOrd="0" presId="urn:microsoft.com/office/officeart/2018/2/layout/IconVerticalSolidList"/>
    <dgm:cxn modelId="{1C86B63D-256D-4931-9943-074835F0D0C9}" type="presParOf" srcId="{4B4357B8-9C89-4D45-A6E4-125071DAF3D2}" destId="{63DBB535-B18C-4C95-9AF7-B829E12BEDE7}" srcOrd="0" destOrd="0" presId="urn:microsoft.com/office/officeart/2018/2/layout/IconVerticalSolidList"/>
    <dgm:cxn modelId="{79FC5902-236E-4651-8C5C-D521EA218D18}" type="presParOf" srcId="{4B4357B8-9C89-4D45-A6E4-125071DAF3D2}" destId="{FCF019C9-6656-4F73-A7CB-09239A04532A}" srcOrd="1" destOrd="0" presId="urn:microsoft.com/office/officeart/2018/2/layout/IconVerticalSolidList"/>
    <dgm:cxn modelId="{5B78B50C-1EC2-4975-A6E5-23083447FEF2}" type="presParOf" srcId="{4B4357B8-9C89-4D45-A6E4-125071DAF3D2}" destId="{5C1A2975-ECAB-4ECE-9A70-FB4D27864C7B}" srcOrd="2" destOrd="0" presId="urn:microsoft.com/office/officeart/2018/2/layout/IconVerticalSolidList"/>
    <dgm:cxn modelId="{CD05CB3D-AC70-4048-BB92-7A4E2239C61D}" type="presParOf" srcId="{4B4357B8-9C89-4D45-A6E4-125071DAF3D2}" destId="{72EA4BEF-C406-4E14-9DF1-1A12888A273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64839B-496A-43A1-BAA2-89029D72F182}"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E2B7737E-B7CB-42D3-9397-EA078DD9FCB8}">
      <dgm:prSet/>
      <dgm:spPr/>
      <dgm:t>
        <a:bodyPr/>
        <a:lstStyle/>
        <a:p>
          <a:r>
            <a:rPr lang="en-GB" b="1" u="sng"/>
            <a:t>Background</a:t>
          </a:r>
          <a:r>
            <a:rPr lang="en-GB"/>
            <a:t>: Family Law addresses </a:t>
          </a:r>
          <a:r>
            <a:rPr lang="en-GB" b="0" i="0"/>
            <a:t>matrimonial, finance (inheritance law, retirements, pensions, and other benefits)</a:t>
          </a:r>
          <a:r>
            <a:rPr lang="en-GB"/>
            <a:t> </a:t>
          </a:r>
          <a:r>
            <a:rPr lang="en-GB" b="0" i="0"/>
            <a:t>and child law. It also covers domestic violence, guardianship, child abuse, and neglect</a:t>
          </a:r>
          <a:endParaRPr lang="en-US"/>
        </a:p>
      </dgm:t>
    </dgm:pt>
    <dgm:pt modelId="{29BA6419-3719-449D-BDBD-90DFB295C462}" type="parTrans" cxnId="{7E4A90BE-65FD-4CE9-9099-7553DB4EA80C}">
      <dgm:prSet/>
      <dgm:spPr/>
      <dgm:t>
        <a:bodyPr/>
        <a:lstStyle/>
        <a:p>
          <a:endParaRPr lang="en-US"/>
        </a:p>
      </dgm:t>
    </dgm:pt>
    <dgm:pt modelId="{3161988C-44CC-41BF-AC02-47220DD30146}" type="sibTrans" cxnId="{7E4A90BE-65FD-4CE9-9099-7553DB4EA80C}">
      <dgm:prSet/>
      <dgm:spPr/>
      <dgm:t>
        <a:bodyPr/>
        <a:lstStyle/>
        <a:p>
          <a:endParaRPr lang="en-US"/>
        </a:p>
      </dgm:t>
    </dgm:pt>
    <dgm:pt modelId="{F1A804DC-62D5-4E29-80B9-3962FEFB56CB}">
      <dgm:prSet/>
      <dgm:spPr/>
      <dgm:t>
        <a:bodyPr/>
        <a:lstStyle/>
        <a:p>
          <a:r>
            <a:rPr lang="en-GB" b="1" u="sng"/>
            <a:t>Task</a:t>
          </a:r>
          <a:r>
            <a:rPr lang="en-GB"/>
            <a:t>: read the summary of facts and discuss what the judgment might have been; apply or distinguish previous case(s)</a:t>
          </a:r>
          <a:endParaRPr lang="en-US"/>
        </a:p>
      </dgm:t>
    </dgm:pt>
    <dgm:pt modelId="{1168F9BA-C5B0-4D4E-90BC-66D03D7839C3}" type="parTrans" cxnId="{1B2E7F5F-C3C8-4819-8BE9-3E47D81BAD77}">
      <dgm:prSet/>
      <dgm:spPr/>
      <dgm:t>
        <a:bodyPr/>
        <a:lstStyle/>
        <a:p>
          <a:endParaRPr lang="en-US"/>
        </a:p>
      </dgm:t>
    </dgm:pt>
    <dgm:pt modelId="{B2874B44-25DC-47E1-9AC3-51D3CDC557CE}" type="sibTrans" cxnId="{1B2E7F5F-C3C8-4819-8BE9-3E47D81BAD77}">
      <dgm:prSet/>
      <dgm:spPr/>
      <dgm:t>
        <a:bodyPr/>
        <a:lstStyle/>
        <a:p>
          <a:endParaRPr lang="en-US"/>
        </a:p>
      </dgm:t>
    </dgm:pt>
    <dgm:pt modelId="{454A0F7B-B33A-4AF9-B83B-E8C51A5F52AE}" type="pres">
      <dgm:prSet presAssocID="{6664839B-496A-43A1-BAA2-89029D72F182}" presName="hierChild1" presStyleCnt="0">
        <dgm:presLayoutVars>
          <dgm:chPref val="1"/>
          <dgm:dir/>
          <dgm:animOne val="branch"/>
          <dgm:animLvl val="lvl"/>
          <dgm:resizeHandles/>
        </dgm:presLayoutVars>
      </dgm:prSet>
      <dgm:spPr/>
    </dgm:pt>
    <dgm:pt modelId="{87AA2FCD-69B2-40B9-9FC9-4D7091EB8458}" type="pres">
      <dgm:prSet presAssocID="{E2B7737E-B7CB-42D3-9397-EA078DD9FCB8}" presName="hierRoot1" presStyleCnt="0"/>
      <dgm:spPr/>
    </dgm:pt>
    <dgm:pt modelId="{9E2B705C-EF48-4ECD-85F0-EEEBDF92EBA9}" type="pres">
      <dgm:prSet presAssocID="{E2B7737E-B7CB-42D3-9397-EA078DD9FCB8}" presName="composite" presStyleCnt="0"/>
      <dgm:spPr/>
    </dgm:pt>
    <dgm:pt modelId="{4F40C734-68A3-475D-A4D3-07369945AA44}" type="pres">
      <dgm:prSet presAssocID="{E2B7737E-B7CB-42D3-9397-EA078DD9FCB8}" presName="background" presStyleLbl="node0" presStyleIdx="0" presStyleCnt="2"/>
      <dgm:spPr/>
    </dgm:pt>
    <dgm:pt modelId="{3472F019-15CC-41F0-AF0E-B9C8FE221950}" type="pres">
      <dgm:prSet presAssocID="{E2B7737E-B7CB-42D3-9397-EA078DD9FCB8}" presName="text" presStyleLbl="fgAcc0" presStyleIdx="0" presStyleCnt="2">
        <dgm:presLayoutVars>
          <dgm:chPref val="3"/>
        </dgm:presLayoutVars>
      </dgm:prSet>
      <dgm:spPr/>
    </dgm:pt>
    <dgm:pt modelId="{37A4CA28-5465-4A31-A123-3714B33B1C2C}" type="pres">
      <dgm:prSet presAssocID="{E2B7737E-B7CB-42D3-9397-EA078DD9FCB8}" presName="hierChild2" presStyleCnt="0"/>
      <dgm:spPr/>
    </dgm:pt>
    <dgm:pt modelId="{B8F5DB89-87A5-4133-8A20-81A93CDA6E68}" type="pres">
      <dgm:prSet presAssocID="{F1A804DC-62D5-4E29-80B9-3962FEFB56CB}" presName="hierRoot1" presStyleCnt="0"/>
      <dgm:spPr/>
    </dgm:pt>
    <dgm:pt modelId="{20EA9A3A-3B11-4E84-9640-CDA75D1C57EA}" type="pres">
      <dgm:prSet presAssocID="{F1A804DC-62D5-4E29-80B9-3962FEFB56CB}" presName="composite" presStyleCnt="0"/>
      <dgm:spPr/>
    </dgm:pt>
    <dgm:pt modelId="{AD66883C-47C4-4F54-BCF4-E587C5942629}" type="pres">
      <dgm:prSet presAssocID="{F1A804DC-62D5-4E29-80B9-3962FEFB56CB}" presName="background" presStyleLbl="node0" presStyleIdx="1" presStyleCnt="2"/>
      <dgm:spPr/>
    </dgm:pt>
    <dgm:pt modelId="{D6D0FE94-97D6-42E0-B04E-1A46A7282490}" type="pres">
      <dgm:prSet presAssocID="{F1A804DC-62D5-4E29-80B9-3962FEFB56CB}" presName="text" presStyleLbl="fgAcc0" presStyleIdx="1" presStyleCnt="2">
        <dgm:presLayoutVars>
          <dgm:chPref val="3"/>
        </dgm:presLayoutVars>
      </dgm:prSet>
      <dgm:spPr/>
    </dgm:pt>
    <dgm:pt modelId="{14D301EC-04BE-4EE4-826E-197EE5F9484E}" type="pres">
      <dgm:prSet presAssocID="{F1A804DC-62D5-4E29-80B9-3962FEFB56CB}" presName="hierChild2" presStyleCnt="0"/>
      <dgm:spPr/>
    </dgm:pt>
  </dgm:ptLst>
  <dgm:cxnLst>
    <dgm:cxn modelId="{C5C7182B-9DC4-4738-A277-57F348C4974E}" type="presOf" srcId="{6664839B-496A-43A1-BAA2-89029D72F182}" destId="{454A0F7B-B33A-4AF9-B83B-E8C51A5F52AE}" srcOrd="0" destOrd="0" presId="urn:microsoft.com/office/officeart/2005/8/layout/hierarchy1"/>
    <dgm:cxn modelId="{1B2E7F5F-C3C8-4819-8BE9-3E47D81BAD77}" srcId="{6664839B-496A-43A1-BAA2-89029D72F182}" destId="{F1A804DC-62D5-4E29-80B9-3962FEFB56CB}" srcOrd="1" destOrd="0" parTransId="{1168F9BA-C5B0-4D4E-90BC-66D03D7839C3}" sibTransId="{B2874B44-25DC-47E1-9AC3-51D3CDC557CE}"/>
    <dgm:cxn modelId="{4B12404B-294C-41A4-9594-A274142FD252}" type="presOf" srcId="{E2B7737E-B7CB-42D3-9397-EA078DD9FCB8}" destId="{3472F019-15CC-41F0-AF0E-B9C8FE221950}" srcOrd="0" destOrd="0" presId="urn:microsoft.com/office/officeart/2005/8/layout/hierarchy1"/>
    <dgm:cxn modelId="{7E4A90BE-65FD-4CE9-9099-7553DB4EA80C}" srcId="{6664839B-496A-43A1-BAA2-89029D72F182}" destId="{E2B7737E-B7CB-42D3-9397-EA078DD9FCB8}" srcOrd="0" destOrd="0" parTransId="{29BA6419-3719-449D-BDBD-90DFB295C462}" sibTransId="{3161988C-44CC-41BF-AC02-47220DD30146}"/>
    <dgm:cxn modelId="{B3BC66D6-E700-44A0-AAE3-8FC62387027C}" type="presOf" srcId="{F1A804DC-62D5-4E29-80B9-3962FEFB56CB}" destId="{D6D0FE94-97D6-42E0-B04E-1A46A7282490}" srcOrd="0" destOrd="0" presId="urn:microsoft.com/office/officeart/2005/8/layout/hierarchy1"/>
    <dgm:cxn modelId="{3CD6175D-EDAD-48CD-9D3C-422232A98DBF}" type="presParOf" srcId="{454A0F7B-B33A-4AF9-B83B-E8C51A5F52AE}" destId="{87AA2FCD-69B2-40B9-9FC9-4D7091EB8458}" srcOrd="0" destOrd="0" presId="urn:microsoft.com/office/officeart/2005/8/layout/hierarchy1"/>
    <dgm:cxn modelId="{332266A8-2C44-4C3A-B8D5-8E6A0BBF82F4}" type="presParOf" srcId="{87AA2FCD-69B2-40B9-9FC9-4D7091EB8458}" destId="{9E2B705C-EF48-4ECD-85F0-EEEBDF92EBA9}" srcOrd="0" destOrd="0" presId="urn:microsoft.com/office/officeart/2005/8/layout/hierarchy1"/>
    <dgm:cxn modelId="{BD6B5656-074A-45A6-9337-C8B640D91200}" type="presParOf" srcId="{9E2B705C-EF48-4ECD-85F0-EEEBDF92EBA9}" destId="{4F40C734-68A3-475D-A4D3-07369945AA44}" srcOrd="0" destOrd="0" presId="urn:microsoft.com/office/officeart/2005/8/layout/hierarchy1"/>
    <dgm:cxn modelId="{96D66B59-0844-4EC4-9451-A07587107BB2}" type="presParOf" srcId="{9E2B705C-EF48-4ECD-85F0-EEEBDF92EBA9}" destId="{3472F019-15CC-41F0-AF0E-B9C8FE221950}" srcOrd="1" destOrd="0" presId="urn:microsoft.com/office/officeart/2005/8/layout/hierarchy1"/>
    <dgm:cxn modelId="{F41E1BF4-C581-4DBF-ABBB-59DB4064D679}" type="presParOf" srcId="{87AA2FCD-69B2-40B9-9FC9-4D7091EB8458}" destId="{37A4CA28-5465-4A31-A123-3714B33B1C2C}" srcOrd="1" destOrd="0" presId="urn:microsoft.com/office/officeart/2005/8/layout/hierarchy1"/>
    <dgm:cxn modelId="{E5444ACF-06AA-43D7-858F-C3E3753CE56E}" type="presParOf" srcId="{454A0F7B-B33A-4AF9-B83B-E8C51A5F52AE}" destId="{B8F5DB89-87A5-4133-8A20-81A93CDA6E68}" srcOrd="1" destOrd="0" presId="urn:microsoft.com/office/officeart/2005/8/layout/hierarchy1"/>
    <dgm:cxn modelId="{823CCE1D-7557-48AE-9D0C-CFFB34F8A02F}" type="presParOf" srcId="{B8F5DB89-87A5-4133-8A20-81A93CDA6E68}" destId="{20EA9A3A-3B11-4E84-9640-CDA75D1C57EA}" srcOrd="0" destOrd="0" presId="urn:microsoft.com/office/officeart/2005/8/layout/hierarchy1"/>
    <dgm:cxn modelId="{9C371A24-9743-4861-BFFF-E98498596206}" type="presParOf" srcId="{20EA9A3A-3B11-4E84-9640-CDA75D1C57EA}" destId="{AD66883C-47C4-4F54-BCF4-E587C5942629}" srcOrd="0" destOrd="0" presId="urn:microsoft.com/office/officeart/2005/8/layout/hierarchy1"/>
    <dgm:cxn modelId="{FA650DB9-6A55-47B8-9A91-C77855E005A5}" type="presParOf" srcId="{20EA9A3A-3B11-4E84-9640-CDA75D1C57EA}" destId="{D6D0FE94-97D6-42E0-B04E-1A46A7282490}" srcOrd="1" destOrd="0" presId="urn:microsoft.com/office/officeart/2005/8/layout/hierarchy1"/>
    <dgm:cxn modelId="{69698B06-9FF9-4769-9753-8F7E25992882}" type="presParOf" srcId="{B8F5DB89-87A5-4133-8A20-81A93CDA6E68}" destId="{14D301EC-04BE-4EE4-826E-197EE5F9484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C96B65-5CED-42A2-B4DD-2727BB7DB64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B63DD22-E830-4FE1-9480-B8EF1D0FF741}">
      <dgm:prSet/>
      <dgm:spPr/>
      <dgm:t>
        <a:bodyPr/>
        <a:lstStyle/>
        <a:p>
          <a:r>
            <a:rPr lang="en-GB" b="0" i="1"/>
            <a:t>“A practical consideration follows from this. Sometimes, having carried out the statutory exercise, the judge’s conclusion involves a more or less equal division of the available assets. More often, this is not so. More often, having looked at all the circumstances, the judge’s decision means that one party will receive a bigger share than the other. Before reaching a firm conclusion and making an order along these lines, a judge would always be well advised to check his tentative views against the yardstick of equality of division. </a:t>
          </a:r>
          <a:r>
            <a:rPr lang="en-GB" b="1" i="1"/>
            <a:t>As a general guide, equality should be departed from only if, and to the extent that, there is good reason for doing so.</a:t>
          </a:r>
          <a:r>
            <a:rPr lang="en-GB" b="0" i="1"/>
            <a:t>”</a:t>
          </a:r>
          <a:endParaRPr lang="en-US"/>
        </a:p>
      </dgm:t>
    </dgm:pt>
    <dgm:pt modelId="{DE0910EE-2F0F-4FEF-AD69-8462E0A7CC9A}" type="parTrans" cxnId="{C008C77D-1BB6-48A6-B044-47E5E00A2990}">
      <dgm:prSet/>
      <dgm:spPr/>
      <dgm:t>
        <a:bodyPr/>
        <a:lstStyle/>
        <a:p>
          <a:endParaRPr lang="en-US"/>
        </a:p>
      </dgm:t>
    </dgm:pt>
    <dgm:pt modelId="{19E12E5A-5EDA-4C00-AD8D-8958AE29D649}" type="sibTrans" cxnId="{C008C77D-1BB6-48A6-B044-47E5E00A2990}">
      <dgm:prSet/>
      <dgm:spPr/>
      <dgm:t>
        <a:bodyPr/>
        <a:lstStyle/>
        <a:p>
          <a:endParaRPr lang="en-US"/>
        </a:p>
      </dgm:t>
    </dgm:pt>
    <dgm:pt modelId="{5A5E0841-721C-476F-BC83-322D3CC09EA5}">
      <dgm:prSet/>
      <dgm:spPr/>
      <dgm:t>
        <a:bodyPr/>
        <a:lstStyle/>
        <a:p>
          <a:r>
            <a:rPr lang="en-GB" b="0" i="0"/>
            <a:t>Lord Nicholls</a:t>
          </a:r>
          <a:endParaRPr lang="en-US"/>
        </a:p>
      </dgm:t>
    </dgm:pt>
    <dgm:pt modelId="{79B4225F-FED5-4DA8-B61C-C15B30967318}" type="parTrans" cxnId="{9EFE949C-7A1B-4FD2-8414-FEE34508C441}">
      <dgm:prSet/>
      <dgm:spPr/>
      <dgm:t>
        <a:bodyPr/>
        <a:lstStyle/>
        <a:p>
          <a:endParaRPr lang="en-US"/>
        </a:p>
      </dgm:t>
    </dgm:pt>
    <dgm:pt modelId="{3E40D9FF-2540-47C1-AF0F-4860F591F8C5}" type="sibTrans" cxnId="{9EFE949C-7A1B-4FD2-8414-FEE34508C441}">
      <dgm:prSet/>
      <dgm:spPr/>
      <dgm:t>
        <a:bodyPr/>
        <a:lstStyle/>
        <a:p>
          <a:endParaRPr lang="en-US"/>
        </a:p>
      </dgm:t>
    </dgm:pt>
    <dgm:pt modelId="{AE8AF71F-DAE0-4EBE-B4C9-400A0F1FF30A}" type="pres">
      <dgm:prSet presAssocID="{1DC96B65-5CED-42A2-B4DD-2727BB7DB642}" presName="vert0" presStyleCnt="0">
        <dgm:presLayoutVars>
          <dgm:dir/>
          <dgm:animOne val="branch"/>
          <dgm:animLvl val="lvl"/>
        </dgm:presLayoutVars>
      </dgm:prSet>
      <dgm:spPr/>
    </dgm:pt>
    <dgm:pt modelId="{27BB5849-32B3-4B63-914D-B0D1431C43E2}" type="pres">
      <dgm:prSet presAssocID="{2B63DD22-E830-4FE1-9480-B8EF1D0FF741}" presName="thickLine" presStyleLbl="alignNode1" presStyleIdx="0" presStyleCnt="2"/>
      <dgm:spPr/>
    </dgm:pt>
    <dgm:pt modelId="{28B21439-AE32-447F-9A5C-D9B8826773B6}" type="pres">
      <dgm:prSet presAssocID="{2B63DD22-E830-4FE1-9480-B8EF1D0FF741}" presName="horz1" presStyleCnt="0"/>
      <dgm:spPr/>
    </dgm:pt>
    <dgm:pt modelId="{B9694F5E-D3C6-475F-8BF0-7FB8A23BC404}" type="pres">
      <dgm:prSet presAssocID="{2B63DD22-E830-4FE1-9480-B8EF1D0FF741}" presName="tx1" presStyleLbl="revTx" presStyleIdx="0" presStyleCnt="2"/>
      <dgm:spPr/>
    </dgm:pt>
    <dgm:pt modelId="{0935B439-9392-4B78-9977-8E9DBCAB0A4C}" type="pres">
      <dgm:prSet presAssocID="{2B63DD22-E830-4FE1-9480-B8EF1D0FF741}" presName="vert1" presStyleCnt="0"/>
      <dgm:spPr/>
    </dgm:pt>
    <dgm:pt modelId="{2DA453DE-8428-4343-A506-DEE76CE1A914}" type="pres">
      <dgm:prSet presAssocID="{5A5E0841-721C-476F-BC83-322D3CC09EA5}" presName="thickLine" presStyleLbl="alignNode1" presStyleIdx="1" presStyleCnt="2"/>
      <dgm:spPr/>
    </dgm:pt>
    <dgm:pt modelId="{05BF80ED-F60B-4407-853A-58E3DF8FCEAE}" type="pres">
      <dgm:prSet presAssocID="{5A5E0841-721C-476F-BC83-322D3CC09EA5}" presName="horz1" presStyleCnt="0"/>
      <dgm:spPr/>
    </dgm:pt>
    <dgm:pt modelId="{22E67400-0C85-45FD-A820-FBDAE2BA8526}" type="pres">
      <dgm:prSet presAssocID="{5A5E0841-721C-476F-BC83-322D3CC09EA5}" presName="tx1" presStyleLbl="revTx" presStyleIdx="1" presStyleCnt="2"/>
      <dgm:spPr/>
    </dgm:pt>
    <dgm:pt modelId="{D1E39A5D-DB04-4649-8D84-F13D156ECEE3}" type="pres">
      <dgm:prSet presAssocID="{5A5E0841-721C-476F-BC83-322D3CC09EA5}" presName="vert1" presStyleCnt="0"/>
      <dgm:spPr/>
    </dgm:pt>
  </dgm:ptLst>
  <dgm:cxnLst>
    <dgm:cxn modelId="{4DF53828-3A84-435D-AFD7-9CEFF3F0C2A3}" type="presOf" srcId="{2B63DD22-E830-4FE1-9480-B8EF1D0FF741}" destId="{B9694F5E-D3C6-475F-8BF0-7FB8A23BC404}" srcOrd="0" destOrd="0" presId="urn:microsoft.com/office/officeart/2008/layout/LinedList"/>
    <dgm:cxn modelId="{26148C41-3AD5-4105-BE55-EF26152A6D2B}" type="presOf" srcId="{5A5E0841-721C-476F-BC83-322D3CC09EA5}" destId="{22E67400-0C85-45FD-A820-FBDAE2BA8526}" srcOrd="0" destOrd="0" presId="urn:microsoft.com/office/officeart/2008/layout/LinedList"/>
    <dgm:cxn modelId="{C008C77D-1BB6-48A6-B044-47E5E00A2990}" srcId="{1DC96B65-5CED-42A2-B4DD-2727BB7DB642}" destId="{2B63DD22-E830-4FE1-9480-B8EF1D0FF741}" srcOrd="0" destOrd="0" parTransId="{DE0910EE-2F0F-4FEF-AD69-8462E0A7CC9A}" sibTransId="{19E12E5A-5EDA-4C00-AD8D-8958AE29D649}"/>
    <dgm:cxn modelId="{9EFE949C-7A1B-4FD2-8414-FEE34508C441}" srcId="{1DC96B65-5CED-42A2-B4DD-2727BB7DB642}" destId="{5A5E0841-721C-476F-BC83-322D3CC09EA5}" srcOrd="1" destOrd="0" parTransId="{79B4225F-FED5-4DA8-B61C-C15B30967318}" sibTransId="{3E40D9FF-2540-47C1-AF0F-4860F591F8C5}"/>
    <dgm:cxn modelId="{DAAB15BC-EA0E-44A8-B0CC-A1EDC49D33CC}" type="presOf" srcId="{1DC96B65-5CED-42A2-B4DD-2727BB7DB642}" destId="{AE8AF71F-DAE0-4EBE-B4C9-400A0F1FF30A}" srcOrd="0" destOrd="0" presId="urn:microsoft.com/office/officeart/2008/layout/LinedList"/>
    <dgm:cxn modelId="{BBE0070D-D002-499C-BEFB-BBCD15E92640}" type="presParOf" srcId="{AE8AF71F-DAE0-4EBE-B4C9-400A0F1FF30A}" destId="{27BB5849-32B3-4B63-914D-B0D1431C43E2}" srcOrd="0" destOrd="0" presId="urn:microsoft.com/office/officeart/2008/layout/LinedList"/>
    <dgm:cxn modelId="{54E4F5A7-5E1A-4ABA-BB6C-1C115BF696D7}" type="presParOf" srcId="{AE8AF71F-DAE0-4EBE-B4C9-400A0F1FF30A}" destId="{28B21439-AE32-447F-9A5C-D9B8826773B6}" srcOrd="1" destOrd="0" presId="urn:microsoft.com/office/officeart/2008/layout/LinedList"/>
    <dgm:cxn modelId="{8C0C2984-C9A7-42A8-9675-469281248820}" type="presParOf" srcId="{28B21439-AE32-447F-9A5C-D9B8826773B6}" destId="{B9694F5E-D3C6-475F-8BF0-7FB8A23BC404}" srcOrd="0" destOrd="0" presId="urn:microsoft.com/office/officeart/2008/layout/LinedList"/>
    <dgm:cxn modelId="{AF420A9C-4834-4376-A2CB-B304A3191967}" type="presParOf" srcId="{28B21439-AE32-447F-9A5C-D9B8826773B6}" destId="{0935B439-9392-4B78-9977-8E9DBCAB0A4C}" srcOrd="1" destOrd="0" presId="urn:microsoft.com/office/officeart/2008/layout/LinedList"/>
    <dgm:cxn modelId="{6C6A1595-9416-4983-9B15-E1089579ADAC}" type="presParOf" srcId="{AE8AF71F-DAE0-4EBE-B4C9-400A0F1FF30A}" destId="{2DA453DE-8428-4343-A506-DEE76CE1A914}" srcOrd="2" destOrd="0" presId="urn:microsoft.com/office/officeart/2008/layout/LinedList"/>
    <dgm:cxn modelId="{A6752DAC-2451-4403-90CA-D0818B92771B}" type="presParOf" srcId="{AE8AF71F-DAE0-4EBE-B4C9-400A0F1FF30A}" destId="{05BF80ED-F60B-4407-853A-58E3DF8FCEAE}" srcOrd="3" destOrd="0" presId="urn:microsoft.com/office/officeart/2008/layout/LinedList"/>
    <dgm:cxn modelId="{43E348F1-99D9-42E5-9EAA-2FDCA0F46241}" type="presParOf" srcId="{05BF80ED-F60B-4407-853A-58E3DF8FCEAE}" destId="{22E67400-0C85-45FD-A820-FBDAE2BA8526}" srcOrd="0" destOrd="0" presId="urn:microsoft.com/office/officeart/2008/layout/LinedList"/>
    <dgm:cxn modelId="{C75506BA-32AB-4423-BEC7-52A899FA18B6}" type="presParOf" srcId="{05BF80ED-F60B-4407-853A-58E3DF8FCEAE}" destId="{D1E39A5D-DB04-4649-8D84-F13D156ECEE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701D8D-150B-4160-BFB1-3E7D2FCAC1A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583EDEE-1AE9-494D-9372-DE114925E943}">
      <dgm:prSet/>
      <dgm:spPr/>
      <dgm:t>
        <a:bodyPr/>
        <a:lstStyle/>
        <a:p>
          <a:r>
            <a:rPr lang="en-GB"/>
            <a:t>Ratio decidendi: the rule necessary for resolving the issue under discussion</a:t>
          </a:r>
          <a:endParaRPr lang="en-US"/>
        </a:p>
      </dgm:t>
    </dgm:pt>
    <dgm:pt modelId="{74699518-B602-4E59-8E7D-D3B7FC6BC591}" type="parTrans" cxnId="{F4A77E83-DBE1-4AAE-9506-C62ABCF69BBC}">
      <dgm:prSet/>
      <dgm:spPr/>
      <dgm:t>
        <a:bodyPr/>
        <a:lstStyle/>
        <a:p>
          <a:endParaRPr lang="en-US"/>
        </a:p>
      </dgm:t>
    </dgm:pt>
    <dgm:pt modelId="{E30C9831-757E-4292-9576-04FAAFEF187A}" type="sibTrans" cxnId="{F4A77E83-DBE1-4AAE-9506-C62ABCF69BBC}">
      <dgm:prSet/>
      <dgm:spPr/>
      <dgm:t>
        <a:bodyPr/>
        <a:lstStyle/>
        <a:p>
          <a:endParaRPr lang="en-US"/>
        </a:p>
      </dgm:t>
    </dgm:pt>
    <dgm:pt modelId="{220971F6-7327-4FBB-BADD-DE1D86349F89}">
      <dgm:prSet/>
      <dgm:spPr/>
      <dgm:t>
        <a:bodyPr/>
        <a:lstStyle/>
        <a:p>
          <a:r>
            <a:rPr lang="en-GB"/>
            <a:t>Obiter dictum: other observations</a:t>
          </a:r>
          <a:endParaRPr lang="en-US"/>
        </a:p>
      </dgm:t>
    </dgm:pt>
    <dgm:pt modelId="{2B7EFF97-4866-401B-A30B-F82636446CAE}" type="parTrans" cxnId="{9CF15E0A-A0CA-4AB6-80FA-A7F4D498C91D}">
      <dgm:prSet/>
      <dgm:spPr/>
      <dgm:t>
        <a:bodyPr/>
        <a:lstStyle/>
        <a:p>
          <a:endParaRPr lang="en-US"/>
        </a:p>
      </dgm:t>
    </dgm:pt>
    <dgm:pt modelId="{E3148C08-99D3-4F67-8E71-8044CD14C0A6}" type="sibTrans" cxnId="{9CF15E0A-A0CA-4AB6-80FA-A7F4D498C91D}">
      <dgm:prSet/>
      <dgm:spPr/>
      <dgm:t>
        <a:bodyPr/>
        <a:lstStyle/>
        <a:p>
          <a:endParaRPr lang="en-US"/>
        </a:p>
      </dgm:t>
    </dgm:pt>
    <dgm:pt modelId="{33742A6E-FD83-469C-B95A-B2A1E8434234}">
      <dgm:prSet/>
      <dgm:spPr/>
      <dgm:t>
        <a:bodyPr/>
        <a:lstStyle/>
        <a:p>
          <a:r>
            <a:rPr lang="en-GB"/>
            <a:t>Responding to arguments of counsel</a:t>
          </a:r>
          <a:endParaRPr lang="en-US"/>
        </a:p>
      </dgm:t>
    </dgm:pt>
    <dgm:pt modelId="{B22A7CEC-BBB4-4B6C-B52C-799722BF555F}" type="parTrans" cxnId="{4C45C871-9009-4DE5-A3FD-47D5F0BEE14C}">
      <dgm:prSet/>
      <dgm:spPr/>
      <dgm:t>
        <a:bodyPr/>
        <a:lstStyle/>
        <a:p>
          <a:endParaRPr lang="en-US"/>
        </a:p>
      </dgm:t>
    </dgm:pt>
    <dgm:pt modelId="{F2560576-4045-4ADC-B687-3CC9B3D78A1B}" type="sibTrans" cxnId="{4C45C871-9009-4DE5-A3FD-47D5F0BEE14C}">
      <dgm:prSet/>
      <dgm:spPr/>
      <dgm:t>
        <a:bodyPr/>
        <a:lstStyle/>
        <a:p>
          <a:endParaRPr lang="en-US"/>
        </a:p>
      </dgm:t>
    </dgm:pt>
    <dgm:pt modelId="{03AEA44D-AC22-43AC-AEBB-C0030008EB63}">
      <dgm:prSet/>
      <dgm:spPr/>
      <dgm:t>
        <a:bodyPr/>
        <a:lstStyle/>
        <a:p>
          <a:r>
            <a:rPr lang="en-GB"/>
            <a:t>Identifying issues to be resolved in the future </a:t>
          </a:r>
          <a:endParaRPr lang="en-US"/>
        </a:p>
      </dgm:t>
    </dgm:pt>
    <dgm:pt modelId="{0D37A156-DCD1-4820-8612-69B1D4A19783}" type="parTrans" cxnId="{075B3778-5A0D-4D69-B313-3AE9D18BA128}">
      <dgm:prSet/>
      <dgm:spPr/>
      <dgm:t>
        <a:bodyPr/>
        <a:lstStyle/>
        <a:p>
          <a:endParaRPr lang="en-US"/>
        </a:p>
      </dgm:t>
    </dgm:pt>
    <dgm:pt modelId="{3EF06BA4-0244-4BE4-ACCB-FECEA6D55A3B}" type="sibTrans" cxnId="{075B3778-5A0D-4D69-B313-3AE9D18BA128}">
      <dgm:prSet/>
      <dgm:spPr/>
      <dgm:t>
        <a:bodyPr/>
        <a:lstStyle/>
        <a:p>
          <a:endParaRPr lang="en-US"/>
        </a:p>
      </dgm:t>
    </dgm:pt>
    <dgm:pt modelId="{C24E46C0-B711-403C-9A29-758349D40334}">
      <dgm:prSet/>
      <dgm:spPr/>
      <dgm:t>
        <a:bodyPr/>
        <a:lstStyle/>
        <a:p>
          <a:r>
            <a:rPr lang="en-GB"/>
            <a:t>The limits of rulings</a:t>
          </a:r>
          <a:endParaRPr lang="en-US"/>
        </a:p>
      </dgm:t>
    </dgm:pt>
    <dgm:pt modelId="{B6D3D92D-9B52-4E55-89F7-AC43210B5B33}" type="parTrans" cxnId="{354A4E0B-D52D-40A5-8675-ED7DE3DD150D}">
      <dgm:prSet/>
      <dgm:spPr/>
      <dgm:t>
        <a:bodyPr/>
        <a:lstStyle/>
        <a:p>
          <a:endParaRPr lang="en-US"/>
        </a:p>
      </dgm:t>
    </dgm:pt>
    <dgm:pt modelId="{D1E080FB-FD07-443F-88D5-F0FBC226CB60}" type="sibTrans" cxnId="{354A4E0B-D52D-40A5-8675-ED7DE3DD150D}">
      <dgm:prSet/>
      <dgm:spPr/>
      <dgm:t>
        <a:bodyPr/>
        <a:lstStyle/>
        <a:p>
          <a:endParaRPr lang="en-US"/>
        </a:p>
      </dgm:t>
    </dgm:pt>
    <dgm:pt modelId="{80741CD3-F6F2-483D-9946-9000821A51A9}">
      <dgm:prSet/>
      <dgm:spPr/>
      <dgm:t>
        <a:bodyPr/>
        <a:lstStyle/>
        <a:p>
          <a:r>
            <a:rPr lang="en-GB"/>
            <a:t>Positive rules</a:t>
          </a:r>
          <a:endParaRPr lang="en-US"/>
        </a:p>
      </dgm:t>
    </dgm:pt>
    <dgm:pt modelId="{19416588-6332-4179-A17E-CE0E87451631}" type="parTrans" cxnId="{15E8D704-45D1-4104-BF76-EB023B6A3CCD}">
      <dgm:prSet/>
      <dgm:spPr/>
      <dgm:t>
        <a:bodyPr/>
        <a:lstStyle/>
        <a:p>
          <a:endParaRPr lang="en-US"/>
        </a:p>
      </dgm:t>
    </dgm:pt>
    <dgm:pt modelId="{8B2FA476-FEFF-45E7-954B-B73BF3E36E1A}" type="sibTrans" cxnId="{15E8D704-45D1-4104-BF76-EB023B6A3CCD}">
      <dgm:prSet/>
      <dgm:spPr/>
      <dgm:t>
        <a:bodyPr/>
        <a:lstStyle/>
        <a:p>
          <a:endParaRPr lang="en-US"/>
        </a:p>
      </dgm:t>
    </dgm:pt>
    <dgm:pt modelId="{7B0D5C90-002D-4176-BF7E-BE0F9668D92E}">
      <dgm:prSet/>
      <dgm:spPr/>
      <dgm:t>
        <a:bodyPr/>
        <a:lstStyle/>
        <a:p>
          <a:r>
            <a:rPr lang="en-GB"/>
            <a:t>Negative rules</a:t>
          </a:r>
          <a:endParaRPr lang="en-US"/>
        </a:p>
      </dgm:t>
    </dgm:pt>
    <dgm:pt modelId="{09DA641E-CCB6-4FA2-AD4A-12A613D73828}" type="parTrans" cxnId="{A742C811-A146-4433-A78A-27ED629DA13B}">
      <dgm:prSet/>
      <dgm:spPr/>
      <dgm:t>
        <a:bodyPr/>
        <a:lstStyle/>
        <a:p>
          <a:endParaRPr lang="en-US"/>
        </a:p>
      </dgm:t>
    </dgm:pt>
    <dgm:pt modelId="{D0C7CE5E-6133-4691-931B-F61C2CB1FBA3}" type="sibTrans" cxnId="{A742C811-A146-4433-A78A-27ED629DA13B}">
      <dgm:prSet/>
      <dgm:spPr/>
      <dgm:t>
        <a:bodyPr/>
        <a:lstStyle/>
        <a:p>
          <a:endParaRPr lang="en-US"/>
        </a:p>
      </dgm:t>
    </dgm:pt>
    <dgm:pt modelId="{6CAA8757-8EE7-4A7E-AFB1-1A9596E06694}" type="pres">
      <dgm:prSet presAssocID="{A6701D8D-150B-4160-BFB1-3E7D2FCAC1AF}" presName="root" presStyleCnt="0">
        <dgm:presLayoutVars>
          <dgm:dir/>
          <dgm:resizeHandles val="exact"/>
        </dgm:presLayoutVars>
      </dgm:prSet>
      <dgm:spPr/>
    </dgm:pt>
    <dgm:pt modelId="{0978CABF-E016-4F98-9A6F-62B8F90AE236}" type="pres">
      <dgm:prSet presAssocID="{9583EDEE-1AE9-494D-9372-DE114925E943}" presName="compNode" presStyleCnt="0"/>
      <dgm:spPr/>
    </dgm:pt>
    <dgm:pt modelId="{405C11F9-9515-4803-95E9-97F4EE30CD06}" type="pres">
      <dgm:prSet presAssocID="{9583EDEE-1AE9-494D-9372-DE114925E943}" presName="bgRect" presStyleLbl="bgShp" presStyleIdx="0" presStyleCnt="3"/>
      <dgm:spPr/>
    </dgm:pt>
    <dgm:pt modelId="{56FD8EF6-9785-482F-ACA9-E688590569F0}" type="pres">
      <dgm:prSet presAssocID="{9583EDEE-1AE9-494D-9372-DE114925E94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cales of Justice"/>
        </a:ext>
      </dgm:extLst>
    </dgm:pt>
    <dgm:pt modelId="{4A22B882-3CDF-419E-8559-6122BAA45038}" type="pres">
      <dgm:prSet presAssocID="{9583EDEE-1AE9-494D-9372-DE114925E943}" presName="spaceRect" presStyleCnt="0"/>
      <dgm:spPr/>
    </dgm:pt>
    <dgm:pt modelId="{D681C854-38AE-4732-B357-ADAD97CE8167}" type="pres">
      <dgm:prSet presAssocID="{9583EDEE-1AE9-494D-9372-DE114925E943}" presName="parTx" presStyleLbl="revTx" presStyleIdx="0" presStyleCnt="5">
        <dgm:presLayoutVars>
          <dgm:chMax val="0"/>
          <dgm:chPref val="0"/>
        </dgm:presLayoutVars>
      </dgm:prSet>
      <dgm:spPr/>
    </dgm:pt>
    <dgm:pt modelId="{004D7026-F2F4-48F6-9CDA-A36C748A209A}" type="pres">
      <dgm:prSet presAssocID="{E30C9831-757E-4292-9576-04FAAFEF187A}" presName="sibTrans" presStyleCnt="0"/>
      <dgm:spPr/>
    </dgm:pt>
    <dgm:pt modelId="{E468E84B-FCED-4384-A8F3-134B2620A303}" type="pres">
      <dgm:prSet presAssocID="{220971F6-7327-4FBB-BADD-DE1D86349F89}" presName="compNode" presStyleCnt="0"/>
      <dgm:spPr/>
    </dgm:pt>
    <dgm:pt modelId="{BDA13610-90D6-4326-B950-EDEDD850D9D2}" type="pres">
      <dgm:prSet presAssocID="{220971F6-7327-4FBB-BADD-DE1D86349F89}" presName="bgRect" presStyleLbl="bgShp" presStyleIdx="1" presStyleCnt="3"/>
      <dgm:spPr/>
    </dgm:pt>
    <dgm:pt modelId="{433D1C57-22E8-41C8-BC13-58522423C44D}" type="pres">
      <dgm:prSet presAssocID="{220971F6-7327-4FBB-BADD-DE1D86349F89}"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Magnifying glass"/>
        </a:ext>
      </dgm:extLst>
    </dgm:pt>
    <dgm:pt modelId="{18AB45A1-7107-466D-A5F7-24D124A6DED2}" type="pres">
      <dgm:prSet presAssocID="{220971F6-7327-4FBB-BADD-DE1D86349F89}" presName="spaceRect" presStyleCnt="0"/>
      <dgm:spPr/>
    </dgm:pt>
    <dgm:pt modelId="{E35DBA21-A957-429E-A4F8-BF5F593DDC41}" type="pres">
      <dgm:prSet presAssocID="{220971F6-7327-4FBB-BADD-DE1D86349F89}" presName="parTx" presStyleLbl="revTx" presStyleIdx="1" presStyleCnt="5">
        <dgm:presLayoutVars>
          <dgm:chMax val="0"/>
          <dgm:chPref val="0"/>
        </dgm:presLayoutVars>
      </dgm:prSet>
      <dgm:spPr/>
    </dgm:pt>
    <dgm:pt modelId="{31482792-8831-46F6-BBC0-E466E3DC1B55}" type="pres">
      <dgm:prSet presAssocID="{220971F6-7327-4FBB-BADD-DE1D86349F89}" presName="desTx" presStyleLbl="revTx" presStyleIdx="2" presStyleCnt="5">
        <dgm:presLayoutVars/>
      </dgm:prSet>
      <dgm:spPr/>
    </dgm:pt>
    <dgm:pt modelId="{49A4DA38-B0D1-4693-9AF7-4411E5AF8603}" type="pres">
      <dgm:prSet presAssocID="{E3148C08-99D3-4F67-8E71-8044CD14C0A6}" presName="sibTrans" presStyleCnt="0"/>
      <dgm:spPr/>
    </dgm:pt>
    <dgm:pt modelId="{6EB7506B-D03E-46E2-A556-EEA0BF8AF821}" type="pres">
      <dgm:prSet presAssocID="{C24E46C0-B711-403C-9A29-758349D40334}" presName="compNode" presStyleCnt="0"/>
      <dgm:spPr/>
    </dgm:pt>
    <dgm:pt modelId="{B94E15C9-55CF-4BDD-B213-DC9744571047}" type="pres">
      <dgm:prSet presAssocID="{C24E46C0-B711-403C-9A29-758349D40334}" presName="bgRect" presStyleLbl="bgShp" presStyleIdx="2" presStyleCnt="3"/>
      <dgm:spPr/>
    </dgm:pt>
    <dgm:pt modelId="{51E8CFE5-0712-4E77-8750-B354B96F8793}" type="pres">
      <dgm:prSet presAssocID="{C24E46C0-B711-403C-9A29-758349D40334}"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Thumbs Up Sign"/>
        </a:ext>
      </dgm:extLst>
    </dgm:pt>
    <dgm:pt modelId="{A2DB7274-4188-42B2-8D55-A0C847128464}" type="pres">
      <dgm:prSet presAssocID="{C24E46C0-B711-403C-9A29-758349D40334}" presName="spaceRect" presStyleCnt="0"/>
      <dgm:spPr/>
    </dgm:pt>
    <dgm:pt modelId="{6F620AE3-0E23-48AC-B374-BC0C26BBEE4C}" type="pres">
      <dgm:prSet presAssocID="{C24E46C0-B711-403C-9A29-758349D40334}" presName="parTx" presStyleLbl="revTx" presStyleIdx="3" presStyleCnt="5">
        <dgm:presLayoutVars>
          <dgm:chMax val="0"/>
          <dgm:chPref val="0"/>
        </dgm:presLayoutVars>
      </dgm:prSet>
      <dgm:spPr/>
    </dgm:pt>
    <dgm:pt modelId="{3AC13619-2C0D-45C9-9E85-3C40617DEAE7}" type="pres">
      <dgm:prSet presAssocID="{C24E46C0-B711-403C-9A29-758349D40334}" presName="desTx" presStyleLbl="revTx" presStyleIdx="4" presStyleCnt="5">
        <dgm:presLayoutVars/>
      </dgm:prSet>
      <dgm:spPr/>
    </dgm:pt>
  </dgm:ptLst>
  <dgm:cxnLst>
    <dgm:cxn modelId="{15E8D704-45D1-4104-BF76-EB023B6A3CCD}" srcId="{C24E46C0-B711-403C-9A29-758349D40334}" destId="{80741CD3-F6F2-483D-9946-9000821A51A9}" srcOrd="0" destOrd="0" parTransId="{19416588-6332-4179-A17E-CE0E87451631}" sibTransId="{8B2FA476-FEFF-45E7-954B-B73BF3E36E1A}"/>
    <dgm:cxn modelId="{97983409-F633-46F2-8F46-C746FC87432E}" type="presOf" srcId="{9583EDEE-1AE9-494D-9372-DE114925E943}" destId="{D681C854-38AE-4732-B357-ADAD97CE8167}" srcOrd="0" destOrd="0" presId="urn:microsoft.com/office/officeart/2018/2/layout/IconVerticalSolidList"/>
    <dgm:cxn modelId="{9CF15E0A-A0CA-4AB6-80FA-A7F4D498C91D}" srcId="{A6701D8D-150B-4160-BFB1-3E7D2FCAC1AF}" destId="{220971F6-7327-4FBB-BADD-DE1D86349F89}" srcOrd="1" destOrd="0" parTransId="{2B7EFF97-4866-401B-A30B-F82636446CAE}" sibTransId="{E3148C08-99D3-4F67-8E71-8044CD14C0A6}"/>
    <dgm:cxn modelId="{354A4E0B-D52D-40A5-8675-ED7DE3DD150D}" srcId="{A6701D8D-150B-4160-BFB1-3E7D2FCAC1AF}" destId="{C24E46C0-B711-403C-9A29-758349D40334}" srcOrd="2" destOrd="0" parTransId="{B6D3D92D-9B52-4E55-89F7-AC43210B5B33}" sibTransId="{D1E080FB-FD07-443F-88D5-F0FBC226CB60}"/>
    <dgm:cxn modelId="{A742C811-A146-4433-A78A-27ED629DA13B}" srcId="{C24E46C0-B711-403C-9A29-758349D40334}" destId="{7B0D5C90-002D-4176-BF7E-BE0F9668D92E}" srcOrd="1" destOrd="0" parTransId="{09DA641E-CCB6-4FA2-AD4A-12A613D73828}" sibTransId="{D0C7CE5E-6133-4691-931B-F61C2CB1FBA3}"/>
    <dgm:cxn modelId="{5AF03C2D-43B7-49EB-ABAE-1D70B83D4957}" type="presOf" srcId="{33742A6E-FD83-469C-B95A-B2A1E8434234}" destId="{31482792-8831-46F6-BBC0-E466E3DC1B55}" srcOrd="0" destOrd="0" presId="urn:microsoft.com/office/officeart/2018/2/layout/IconVerticalSolidList"/>
    <dgm:cxn modelId="{8BF6353D-F54B-46D7-8550-315ECE314AB5}" type="presOf" srcId="{C24E46C0-B711-403C-9A29-758349D40334}" destId="{6F620AE3-0E23-48AC-B374-BC0C26BBEE4C}" srcOrd="0" destOrd="0" presId="urn:microsoft.com/office/officeart/2018/2/layout/IconVerticalSolidList"/>
    <dgm:cxn modelId="{4C45C871-9009-4DE5-A3FD-47D5F0BEE14C}" srcId="{220971F6-7327-4FBB-BADD-DE1D86349F89}" destId="{33742A6E-FD83-469C-B95A-B2A1E8434234}" srcOrd="0" destOrd="0" parTransId="{B22A7CEC-BBB4-4B6C-B52C-799722BF555F}" sibTransId="{F2560576-4045-4ADC-B687-3CC9B3D78A1B}"/>
    <dgm:cxn modelId="{A5074657-4062-4FE2-8F17-CF15A2408B87}" type="presOf" srcId="{A6701D8D-150B-4160-BFB1-3E7D2FCAC1AF}" destId="{6CAA8757-8EE7-4A7E-AFB1-1A9596E06694}" srcOrd="0" destOrd="0" presId="urn:microsoft.com/office/officeart/2018/2/layout/IconVerticalSolidList"/>
    <dgm:cxn modelId="{5559B977-8CA5-459D-A413-CD6959652C81}" type="presOf" srcId="{7B0D5C90-002D-4176-BF7E-BE0F9668D92E}" destId="{3AC13619-2C0D-45C9-9E85-3C40617DEAE7}" srcOrd="0" destOrd="1" presId="urn:microsoft.com/office/officeart/2018/2/layout/IconVerticalSolidList"/>
    <dgm:cxn modelId="{075B3778-5A0D-4D69-B313-3AE9D18BA128}" srcId="{220971F6-7327-4FBB-BADD-DE1D86349F89}" destId="{03AEA44D-AC22-43AC-AEBB-C0030008EB63}" srcOrd="1" destOrd="0" parTransId="{0D37A156-DCD1-4820-8612-69B1D4A19783}" sibTransId="{3EF06BA4-0244-4BE4-ACCB-FECEA6D55A3B}"/>
    <dgm:cxn modelId="{ED7E9B7B-3ADF-4ACE-B6AC-C7652A95737D}" type="presOf" srcId="{03AEA44D-AC22-43AC-AEBB-C0030008EB63}" destId="{31482792-8831-46F6-BBC0-E466E3DC1B55}" srcOrd="0" destOrd="1" presId="urn:microsoft.com/office/officeart/2018/2/layout/IconVerticalSolidList"/>
    <dgm:cxn modelId="{F4A77E83-DBE1-4AAE-9506-C62ABCF69BBC}" srcId="{A6701D8D-150B-4160-BFB1-3E7D2FCAC1AF}" destId="{9583EDEE-1AE9-494D-9372-DE114925E943}" srcOrd="0" destOrd="0" parTransId="{74699518-B602-4E59-8E7D-D3B7FC6BC591}" sibTransId="{E30C9831-757E-4292-9576-04FAAFEF187A}"/>
    <dgm:cxn modelId="{B8E004BE-CA0B-45EE-9A8F-E19E92D54424}" type="presOf" srcId="{220971F6-7327-4FBB-BADD-DE1D86349F89}" destId="{E35DBA21-A957-429E-A4F8-BF5F593DDC41}" srcOrd="0" destOrd="0" presId="urn:microsoft.com/office/officeart/2018/2/layout/IconVerticalSolidList"/>
    <dgm:cxn modelId="{F34D21E3-C824-4875-9D12-65B8B85979F6}" type="presOf" srcId="{80741CD3-F6F2-483D-9946-9000821A51A9}" destId="{3AC13619-2C0D-45C9-9E85-3C40617DEAE7}" srcOrd="0" destOrd="0" presId="urn:microsoft.com/office/officeart/2018/2/layout/IconVerticalSolidList"/>
    <dgm:cxn modelId="{0A8C840B-9BD7-4D0F-AAF8-6D4B5F1451E6}" type="presParOf" srcId="{6CAA8757-8EE7-4A7E-AFB1-1A9596E06694}" destId="{0978CABF-E016-4F98-9A6F-62B8F90AE236}" srcOrd="0" destOrd="0" presId="urn:microsoft.com/office/officeart/2018/2/layout/IconVerticalSolidList"/>
    <dgm:cxn modelId="{E65D2290-A9F9-40EA-B731-ECD5F203C072}" type="presParOf" srcId="{0978CABF-E016-4F98-9A6F-62B8F90AE236}" destId="{405C11F9-9515-4803-95E9-97F4EE30CD06}" srcOrd="0" destOrd="0" presId="urn:microsoft.com/office/officeart/2018/2/layout/IconVerticalSolidList"/>
    <dgm:cxn modelId="{954A54A1-6F21-470F-9811-4B47071B895C}" type="presParOf" srcId="{0978CABF-E016-4F98-9A6F-62B8F90AE236}" destId="{56FD8EF6-9785-482F-ACA9-E688590569F0}" srcOrd="1" destOrd="0" presId="urn:microsoft.com/office/officeart/2018/2/layout/IconVerticalSolidList"/>
    <dgm:cxn modelId="{29117C65-420F-47A3-9EBF-20BCD06A4A90}" type="presParOf" srcId="{0978CABF-E016-4F98-9A6F-62B8F90AE236}" destId="{4A22B882-3CDF-419E-8559-6122BAA45038}" srcOrd="2" destOrd="0" presId="urn:microsoft.com/office/officeart/2018/2/layout/IconVerticalSolidList"/>
    <dgm:cxn modelId="{F2F94A3E-C481-44A2-AA4C-DFC99FC80A9D}" type="presParOf" srcId="{0978CABF-E016-4F98-9A6F-62B8F90AE236}" destId="{D681C854-38AE-4732-B357-ADAD97CE8167}" srcOrd="3" destOrd="0" presId="urn:microsoft.com/office/officeart/2018/2/layout/IconVerticalSolidList"/>
    <dgm:cxn modelId="{42235BF9-5DB2-4815-8DE8-2E7297D1534F}" type="presParOf" srcId="{6CAA8757-8EE7-4A7E-AFB1-1A9596E06694}" destId="{004D7026-F2F4-48F6-9CDA-A36C748A209A}" srcOrd="1" destOrd="0" presId="urn:microsoft.com/office/officeart/2018/2/layout/IconVerticalSolidList"/>
    <dgm:cxn modelId="{E585C95B-C5E6-444D-A4F7-7FCCE42E6983}" type="presParOf" srcId="{6CAA8757-8EE7-4A7E-AFB1-1A9596E06694}" destId="{E468E84B-FCED-4384-A8F3-134B2620A303}" srcOrd="2" destOrd="0" presId="urn:microsoft.com/office/officeart/2018/2/layout/IconVerticalSolidList"/>
    <dgm:cxn modelId="{108BD846-3B6B-48CE-832E-D0A85BA136E0}" type="presParOf" srcId="{E468E84B-FCED-4384-A8F3-134B2620A303}" destId="{BDA13610-90D6-4326-B950-EDEDD850D9D2}" srcOrd="0" destOrd="0" presId="urn:microsoft.com/office/officeart/2018/2/layout/IconVerticalSolidList"/>
    <dgm:cxn modelId="{056F2D61-E940-4A87-AB08-E7378F05BCFD}" type="presParOf" srcId="{E468E84B-FCED-4384-A8F3-134B2620A303}" destId="{433D1C57-22E8-41C8-BC13-58522423C44D}" srcOrd="1" destOrd="0" presId="urn:microsoft.com/office/officeart/2018/2/layout/IconVerticalSolidList"/>
    <dgm:cxn modelId="{B3A63542-16B9-4D5F-994F-FBF85EB58549}" type="presParOf" srcId="{E468E84B-FCED-4384-A8F3-134B2620A303}" destId="{18AB45A1-7107-466D-A5F7-24D124A6DED2}" srcOrd="2" destOrd="0" presId="urn:microsoft.com/office/officeart/2018/2/layout/IconVerticalSolidList"/>
    <dgm:cxn modelId="{781CCFA2-D114-4954-A986-51D391366561}" type="presParOf" srcId="{E468E84B-FCED-4384-A8F3-134B2620A303}" destId="{E35DBA21-A957-429E-A4F8-BF5F593DDC41}" srcOrd="3" destOrd="0" presId="urn:microsoft.com/office/officeart/2018/2/layout/IconVerticalSolidList"/>
    <dgm:cxn modelId="{7A88C925-C737-4FF6-A137-D0E0DE5F4DA8}" type="presParOf" srcId="{E468E84B-FCED-4384-A8F3-134B2620A303}" destId="{31482792-8831-46F6-BBC0-E466E3DC1B55}" srcOrd="4" destOrd="0" presId="urn:microsoft.com/office/officeart/2018/2/layout/IconVerticalSolidList"/>
    <dgm:cxn modelId="{9075C5F9-E1B7-4D8E-8119-EFFBFEE980FA}" type="presParOf" srcId="{6CAA8757-8EE7-4A7E-AFB1-1A9596E06694}" destId="{49A4DA38-B0D1-4693-9AF7-4411E5AF8603}" srcOrd="3" destOrd="0" presId="urn:microsoft.com/office/officeart/2018/2/layout/IconVerticalSolidList"/>
    <dgm:cxn modelId="{5E6EB1B0-5503-4030-9C86-53654C2EFF07}" type="presParOf" srcId="{6CAA8757-8EE7-4A7E-AFB1-1A9596E06694}" destId="{6EB7506B-D03E-46E2-A556-EEA0BF8AF821}" srcOrd="4" destOrd="0" presId="urn:microsoft.com/office/officeart/2018/2/layout/IconVerticalSolidList"/>
    <dgm:cxn modelId="{2EEB741F-7C78-468B-A638-8290A609AE76}" type="presParOf" srcId="{6EB7506B-D03E-46E2-A556-EEA0BF8AF821}" destId="{B94E15C9-55CF-4BDD-B213-DC9744571047}" srcOrd="0" destOrd="0" presId="urn:microsoft.com/office/officeart/2018/2/layout/IconVerticalSolidList"/>
    <dgm:cxn modelId="{8FF7A3DC-B49B-4EDC-A4CB-94F0131D5BDD}" type="presParOf" srcId="{6EB7506B-D03E-46E2-A556-EEA0BF8AF821}" destId="{51E8CFE5-0712-4E77-8750-B354B96F8793}" srcOrd="1" destOrd="0" presId="urn:microsoft.com/office/officeart/2018/2/layout/IconVerticalSolidList"/>
    <dgm:cxn modelId="{E166DC79-D68A-43EC-9D59-69AE59D08D62}" type="presParOf" srcId="{6EB7506B-D03E-46E2-A556-EEA0BF8AF821}" destId="{A2DB7274-4188-42B2-8D55-A0C847128464}" srcOrd="2" destOrd="0" presId="urn:microsoft.com/office/officeart/2018/2/layout/IconVerticalSolidList"/>
    <dgm:cxn modelId="{9C8E470E-5EE3-49E4-A7DD-BF097259C88D}" type="presParOf" srcId="{6EB7506B-D03E-46E2-A556-EEA0BF8AF821}" destId="{6F620AE3-0E23-48AC-B374-BC0C26BBEE4C}" srcOrd="3" destOrd="0" presId="urn:microsoft.com/office/officeart/2018/2/layout/IconVerticalSolidList"/>
    <dgm:cxn modelId="{08BD766B-D90A-43FA-88BF-49489C9BC545}" type="presParOf" srcId="{6EB7506B-D03E-46E2-A556-EEA0BF8AF821}" destId="{3AC13619-2C0D-45C9-9E85-3C40617DEAE7}"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EF0539-E513-4BD8-9E32-CBDB345E7AB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FB35668-72F6-4F2A-B49D-9F9043D988D4}">
      <dgm:prSet/>
      <dgm:spPr/>
      <dgm:t>
        <a:bodyPr/>
        <a:lstStyle/>
        <a:p>
          <a:pPr>
            <a:lnSpc>
              <a:spcPct val="100000"/>
            </a:lnSpc>
          </a:pPr>
          <a:r>
            <a:rPr lang="en-GB"/>
            <a:t>Following = applying the rule exactly to facts</a:t>
          </a:r>
          <a:endParaRPr lang="en-US"/>
        </a:p>
      </dgm:t>
    </dgm:pt>
    <dgm:pt modelId="{7F7A7A40-59FF-4437-9620-7F8FCD16821C}" type="parTrans" cxnId="{5C4516D2-E4BC-44E3-8229-1D78D90B9A0A}">
      <dgm:prSet/>
      <dgm:spPr/>
      <dgm:t>
        <a:bodyPr/>
        <a:lstStyle/>
        <a:p>
          <a:endParaRPr lang="en-US"/>
        </a:p>
      </dgm:t>
    </dgm:pt>
    <dgm:pt modelId="{162FC62C-3505-4BF6-A2C0-A0A2449F48AE}" type="sibTrans" cxnId="{5C4516D2-E4BC-44E3-8229-1D78D90B9A0A}">
      <dgm:prSet/>
      <dgm:spPr/>
      <dgm:t>
        <a:bodyPr/>
        <a:lstStyle/>
        <a:p>
          <a:endParaRPr lang="en-US"/>
        </a:p>
      </dgm:t>
    </dgm:pt>
    <dgm:pt modelId="{69004E3C-2166-45B0-A07A-3E7B06126184}">
      <dgm:prSet/>
      <dgm:spPr/>
      <dgm:t>
        <a:bodyPr/>
        <a:lstStyle/>
        <a:p>
          <a:pPr>
            <a:lnSpc>
              <a:spcPct val="100000"/>
            </a:lnSpc>
          </a:pPr>
          <a:r>
            <a:rPr lang="en-GB"/>
            <a:t>Strong distinguishing = changing the rule by adding a qualification</a:t>
          </a:r>
          <a:endParaRPr lang="en-US"/>
        </a:p>
      </dgm:t>
    </dgm:pt>
    <dgm:pt modelId="{ACADEA36-0FFF-439E-BF68-80023DA40CFE}" type="parTrans" cxnId="{E5DF5039-4E48-4666-9721-84F65622EFB9}">
      <dgm:prSet/>
      <dgm:spPr/>
      <dgm:t>
        <a:bodyPr/>
        <a:lstStyle/>
        <a:p>
          <a:endParaRPr lang="en-US"/>
        </a:p>
      </dgm:t>
    </dgm:pt>
    <dgm:pt modelId="{76F0D5E2-5012-4217-B7F0-CEB511934DC5}" type="sibTrans" cxnId="{E5DF5039-4E48-4666-9721-84F65622EFB9}">
      <dgm:prSet/>
      <dgm:spPr/>
      <dgm:t>
        <a:bodyPr/>
        <a:lstStyle/>
        <a:p>
          <a:endParaRPr lang="en-US"/>
        </a:p>
      </dgm:t>
    </dgm:pt>
    <dgm:pt modelId="{A73E72B9-33A8-473E-84EC-D776F702D3FA}">
      <dgm:prSet/>
      <dgm:spPr/>
      <dgm:t>
        <a:bodyPr/>
        <a:lstStyle/>
        <a:p>
          <a:pPr>
            <a:lnSpc>
              <a:spcPct val="100000"/>
            </a:lnSpc>
          </a:pPr>
          <a:r>
            <a:rPr lang="en-GB" dirty="0"/>
            <a:t>Weak distinguishing = Explaining why the facts in the instant case do not fit within the ruling</a:t>
          </a:r>
          <a:endParaRPr lang="en-US" dirty="0"/>
        </a:p>
      </dgm:t>
    </dgm:pt>
    <dgm:pt modelId="{FFB48C1F-AA70-452B-9380-B00DBCEECEED}" type="parTrans" cxnId="{08A92586-C8BF-4F92-A240-2F7F67C0AEFD}">
      <dgm:prSet/>
      <dgm:spPr/>
      <dgm:t>
        <a:bodyPr/>
        <a:lstStyle/>
        <a:p>
          <a:endParaRPr lang="en-US"/>
        </a:p>
      </dgm:t>
    </dgm:pt>
    <dgm:pt modelId="{E2730CC4-9BF5-4D20-A622-B5BDF872FA31}" type="sibTrans" cxnId="{08A92586-C8BF-4F92-A240-2F7F67C0AEFD}">
      <dgm:prSet/>
      <dgm:spPr/>
      <dgm:t>
        <a:bodyPr/>
        <a:lstStyle/>
        <a:p>
          <a:endParaRPr lang="en-US"/>
        </a:p>
      </dgm:t>
    </dgm:pt>
    <dgm:pt modelId="{A805D522-436E-4DC5-92E0-8FE92BE75CD9}" type="pres">
      <dgm:prSet presAssocID="{2DEF0539-E513-4BD8-9E32-CBDB345E7AB1}" presName="root" presStyleCnt="0">
        <dgm:presLayoutVars>
          <dgm:dir/>
          <dgm:resizeHandles val="exact"/>
        </dgm:presLayoutVars>
      </dgm:prSet>
      <dgm:spPr/>
    </dgm:pt>
    <dgm:pt modelId="{3B278395-32D0-4CB3-8795-48878DE11813}" type="pres">
      <dgm:prSet presAssocID="{0FB35668-72F6-4F2A-B49D-9F9043D988D4}" presName="compNode" presStyleCnt="0"/>
      <dgm:spPr/>
    </dgm:pt>
    <dgm:pt modelId="{110696E9-CAB8-465F-8FE2-8A555AE7684A}" type="pres">
      <dgm:prSet presAssocID="{0FB35668-72F6-4F2A-B49D-9F9043D988D4}" presName="bgRect" presStyleLbl="bgShp" presStyleIdx="0" presStyleCnt="3"/>
      <dgm:spPr/>
    </dgm:pt>
    <dgm:pt modelId="{E689DB16-98B1-48AD-8AA3-DB6024D3B7E2}" type="pres">
      <dgm:prSet presAssocID="{0FB35668-72F6-4F2A-B49D-9F9043D988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heckmark"/>
        </a:ext>
      </dgm:extLst>
    </dgm:pt>
    <dgm:pt modelId="{EFBFC289-A153-49A4-9F4F-84E93838BA1B}" type="pres">
      <dgm:prSet presAssocID="{0FB35668-72F6-4F2A-B49D-9F9043D988D4}" presName="spaceRect" presStyleCnt="0"/>
      <dgm:spPr/>
    </dgm:pt>
    <dgm:pt modelId="{01ED3E52-8078-4744-8A60-62B6115D8DFB}" type="pres">
      <dgm:prSet presAssocID="{0FB35668-72F6-4F2A-B49D-9F9043D988D4}" presName="parTx" presStyleLbl="revTx" presStyleIdx="0" presStyleCnt="3">
        <dgm:presLayoutVars>
          <dgm:chMax val="0"/>
          <dgm:chPref val="0"/>
        </dgm:presLayoutVars>
      </dgm:prSet>
      <dgm:spPr/>
    </dgm:pt>
    <dgm:pt modelId="{DE93D2C2-34AA-4E7A-B3BC-9748FF4AFF7A}" type="pres">
      <dgm:prSet presAssocID="{162FC62C-3505-4BF6-A2C0-A0A2449F48AE}" presName="sibTrans" presStyleCnt="0"/>
      <dgm:spPr/>
    </dgm:pt>
    <dgm:pt modelId="{CAC89BEB-10D1-4285-ACA2-6ADCEADB8318}" type="pres">
      <dgm:prSet presAssocID="{69004E3C-2166-45B0-A07A-3E7B06126184}" presName="compNode" presStyleCnt="0"/>
      <dgm:spPr/>
    </dgm:pt>
    <dgm:pt modelId="{DD86D041-B59F-455C-B341-17103D369786}" type="pres">
      <dgm:prSet presAssocID="{69004E3C-2166-45B0-A07A-3E7B06126184}" presName="bgRect" presStyleLbl="bgShp" presStyleIdx="1" presStyleCnt="3"/>
      <dgm:spPr/>
    </dgm:pt>
    <dgm:pt modelId="{7562D66F-76C4-49E0-8C1E-D183FAF6A46C}" type="pres">
      <dgm:prSet presAssocID="{69004E3C-2166-45B0-A07A-3E7B06126184}"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Add"/>
        </a:ext>
      </dgm:extLst>
    </dgm:pt>
    <dgm:pt modelId="{AD62E812-7B29-4520-BE14-3B5D6E66AD83}" type="pres">
      <dgm:prSet presAssocID="{69004E3C-2166-45B0-A07A-3E7B06126184}" presName="spaceRect" presStyleCnt="0"/>
      <dgm:spPr/>
    </dgm:pt>
    <dgm:pt modelId="{762C40C5-CEBF-4462-9E50-A9F4166064BA}" type="pres">
      <dgm:prSet presAssocID="{69004E3C-2166-45B0-A07A-3E7B06126184}" presName="parTx" presStyleLbl="revTx" presStyleIdx="1" presStyleCnt="3">
        <dgm:presLayoutVars>
          <dgm:chMax val="0"/>
          <dgm:chPref val="0"/>
        </dgm:presLayoutVars>
      </dgm:prSet>
      <dgm:spPr/>
    </dgm:pt>
    <dgm:pt modelId="{E5C19CC1-82E9-484B-A2B2-5714D1C58475}" type="pres">
      <dgm:prSet presAssocID="{76F0D5E2-5012-4217-B7F0-CEB511934DC5}" presName="sibTrans" presStyleCnt="0"/>
      <dgm:spPr/>
    </dgm:pt>
    <dgm:pt modelId="{5596ACFD-E605-4538-92E5-58CE8FB471D5}" type="pres">
      <dgm:prSet presAssocID="{A73E72B9-33A8-473E-84EC-D776F702D3FA}" presName="compNode" presStyleCnt="0"/>
      <dgm:spPr/>
    </dgm:pt>
    <dgm:pt modelId="{6FCFCA0A-49EF-4C6B-8E9D-46A0B1207AC3}" type="pres">
      <dgm:prSet presAssocID="{A73E72B9-33A8-473E-84EC-D776F702D3FA}" presName="bgRect" presStyleLbl="bgShp" presStyleIdx="2" presStyleCnt="3"/>
      <dgm:spPr/>
    </dgm:pt>
    <dgm:pt modelId="{FA8B814B-4E92-4A2F-AA43-BC399ADC872B}" type="pres">
      <dgm:prSet presAssocID="{A73E72B9-33A8-473E-84EC-D776F702D3FA}"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cales of Justice"/>
        </a:ext>
      </dgm:extLst>
    </dgm:pt>
    <dgm:pt modelId="{22586C75-6407-4B27-923E-14404AA7211B}" type="pres">
      <dgm:prSet presAssocID="{A73E72B9-33A8-473E-84EC-D776F702D3FA}" presName="spaceRect" presStyleCnt="0"/>
      <dgm:spPr/>
    </dgm:pt>
    <dgm:pt modelId="{911EFAD5-3338-4A74-AF12-A3FAB475802B}" type="pres">
      <dgm:prSet presAssocID="{A73E72B9-33A8-473E-84EC-D776F702D3FA}" presName="parTx" presStyleLbl="revTx" presStyleIdx="2" presStyleCnt="3">
        <dgm:presLayoutVars>
          <dgm:chMax val="0"/>
          <dgm:chPref val="0"/>
        </dgm:presLayoutVars>
      </dgm:prSet>
      <dgm:spPr/>
    </dgm:pt>
  </dgm:ptLst>
  <dgm:cxnLst>
    <dgm:cxn modelId="{3305A104-6ACC-46E5-89BF-9E8A13ACCA75}" type="presOf" srcId="{2DEF0539-E513-4BD8-9E32-CBDB345E7AB1}" destId="{A805D522-436E-4DC5-92E0-8FE92BE75CD9}" srcOrd="0" destOrd="0" presId="urn:microsoft.com/office/officeart/2018/2/layout/IconVerticalSolidList"/>
    <dgm:cxn modelId="{340F5224-EB02-4A19-ABED-871F392E4299}" type="presOf" srcId="{0FB35668-72F6-4F2A-B49D-9F9043D988D4}" destId="{01ED3E52-8078-4744-8A60-62B6115D8DFB}" srcOrd="0" destOrd="0" presId="urn:microsoft.com/office/officeart/2018/2/layout/IconVerticalSolidList"/>
    <dgm:cxn modelId="{E5DF5039-4E48-4666-9721-84F65622EFB9}" srcId="{2DEF0539-E513-4BD8-9E32-CBDB345E7AB1}" destId="{69004E3C-2166-45B0-A07A-3E7B06126184}" srcOrd="1" destOrd="0" parTransId="{ACADEA36-0FFF-439E-BF68-80023DA40CFE}" sibTransId="{76F0D5E2-5012-4217-B7F0-CEB511934DC5}"/>
    <dgm:cxn modelId="{8649B075-D3FE-4E4F-8F5E-493E1B3A4346}" type="presOf" srcId="{69004E3C-2166-45B0-A07A-3E7B06126184}" destId="{762C40C5-CEBF-4462-9E50-A9F4166064BA}" srcOrd="0" destOrd="0" presId="urn:microsoft.com/office/officeart/2018/2/layout/IconVerticalSolidList"/>
    <dgm:cxn modelId="{08A92586-C8BF-4F92-A240-2F7F67C0AEFD}" srcId="{2DEF0539-E513-4BD8-9E32-CBDB345E7AB1}" destId="{A73E72B9-33A8-473E-84EC-D776F702D3FA}" srcOrd="2" destOrd="0" parTransId="{FFB48C1F-AA70-452B-9380-B00DBCEECEED}" sibTransId="{E2730CC4-9BF5-4D20-A622-B5BDF872FA31}"/>
    <dgm:cxn modelId="{6A7B128D-F8DC-4FF2-B7D2-10C0727BC6C5}" type="presOf" srcId="{A73E72B9-33A8-473E-84EC-D776F702D3FA}" destId="{911EFAD5-3338-4A74-AF12-A3FAB475802B}" srcOrd="0" destOrd="0" presId="urn:microsoft.com/office/officeart/2018/2/layout/IconVerticalSolidList"/>
    <dgm:cxn modelId="{5C4516D2-E4BC-44E3-8229-1D78D90B9A0A}" srcId="{2DEF0539-E513-4BD8-9E32-CBDB345E7AB1}" destId="{0FB35668-72F6-4F2A-B49D-9F9043D988D4}" srcOrd="0" destOrd="0" parTransId="{7F7A7A40-59FF-4437-9620-7F8FCD16821C}" sibTransId="{162FC62C-3505-4BF6-A2C0-A0A2449F48AE}"/>
    <dgm:cxn modelId="{8BDE6E6C-7E39-4083-B464-781FEA367BD7}" type="presParOf" srcId="{A805D522-436E-4DC5-92E0-8FE92BE75CD9}" destId="{3B278395-32D0-4CB3-8795-48878DE11813}" srcOrd="0" destOrd="0" presId="urn:microsoft.com/office/officeart/2018/2/layout/IconVerticalSolidList"/>
    <dgm:cxn modelId="{9A0F4A25-0334-4A4D-82FA-0327F59C9685}" type="presParOf" srcId="{3B278395-32D0-4CB3-8795-48878DE11813}" destId="{110696E9-CAB8-465F-8FE2-8A555AE7684A}" srcOrd="0" destOrd="0" presId="urn:microsoft.com/office/officeart/2018/2/layout/IconVerticalSolidList"/>
    <dgm:cxn modelId="{2E7E977F-B5FB-462F-A79A-F58B4EA7288D}" type="presParOf" srcId="{3B278395-32D0-4CB3-8795-48878DE11813}" destId="{E689DB16-98B1-48AD-8AA3-DB6024D3B7E2}" srcOrd="1" destOrd="0" presId="urn:microsoft.com/office/officeart/2018/2/layout/IconVerticalSolidList"/>
    <dgm:cxn modelId="{FF62075D-5A5B-4090-8863-2F7DE3E61ADE}" type="presParOf" srcId="{3B278395-32D0-4CB3-8795-48878DE11813}" destId="{EFBFC289-A153-49A4-9F4F-84E93838BA1B}" srcOrd="2" destOrd="0" presId="urn:microsoft.com/office/officeart/2018/2/layout/IconVerticalSolidList"/>
    <dgm:cxn modelId="{1A88DAB9-C55D-409D-906A-2E3EEFC8EE63}" type="presParOf" srcId="{3B278395-32D0-4CB3-8795-48878DE11813}" destId="{01ED3E52-8078-4744-8A60-62B6115D8DFB}" srcOrd="3" destOrd="0" presId="urn:microsoft.com/office/officeart/2018/2/layout/IconVerticalSolidList"/>
    <dgm:cxn modelId="{8752E3DC-B64E-43DD-9038-186F8891AA93}" type="presParOf" srcId="{A805D522-436E-4DC5-92E0-8FE92BE75CD9}" destId="{DE93D2C2-34AA-4E7A-B3BC-9748FF4AFF7A}" srcOrd="1" destOrd="0" presId="urn:microsoft.com/office/officeart/2018/2/layout/IconVerticalSolidList"/>
    <dgm:cxn modelId="{104D1A14-9ED8-44F3-8A6A-868094F31B20}" type="presParOf" srcId="{A805D522-436E-4DC5-92E0-8FE92BE75CD9}" destId="{CAC89BEB-10D1-4285-ACA2-6ADCEADB8318}" srcOrd="2" destOrd="0" presId="urn:microsoft.com/office/officeart/2018/2/layout/IconVerticalSolidList"/>
    <dgm:cxn modelId="{03E42CFF-0F44-423F-A940-B8E3954C0E83}" type="presParOf" srcId="{CAC89BEB-10D1-4285-ACA2-6ADCEADB8318}" destId="{DD86D041-B59F-455C-B341-17103D369786}" srcOrd="0" destOrd="0" presId="urn:microsoft.com/office/officeart/2018/2/layout/IconVerticalSolidList"/>
    <dgm:cxn modelId="{0E6445E4-D278-4C22-B5E0-7B97858CB1E5}" type="presParOf" srcId="{CAC89BEB-10D1-4285-ACA2-6ADCEADB8318}" destId="{7562D66F-76C4-49E0-8C1E-D183FAF6A46C}" srcOrd="1" destOrd="0" presId="urn:microsoft.com/office/officeart/2018/2/layout/IconVerticalSolidList"/>
    <dgm:cxn modelId="{A447C1A6-9600-41DB-AE02-8C1762A5DC5B}" type="presParOf" srcId="{CAC89BEB-10D1-4285-ACA2-6ADCEADB8318}" destId="{AD62E812-7B29-4520-BE14-3B5D6E66AD83}" srcOrd="2" destOrd="0" presId="urn:microsoft.com/office/officeart/2018/2/layout/IconVerticalSolidList"/>
    <dgm:cxn modelId="{2F42056D-B04D-4E14-9251-ECB1BEAF9FE9}" type="presParOf" srcId="{CAC89BEB-10D1-4285-ACA2-6ADCEADB8318}" destId="{762C40C5-CEBF-4462-9E50-A9F4166064BA}" srcOrd="3" destOrd="0" presId="urn:microsoft.com/office/officeart/2018/2/layout/IconVerticalSolidList"/>
    <dgm:cxn modelId="{764D6D47-CEB9-414B-B8E0-07BF5B56A0F7}" type="presParOf" srcId="{A805D522-436E-4DC5-92E0-8FE92BE75CD9}" destId="{E5C19CC1-82E9-484B-A2B2-5714D1C58475}" srcOrd="3" destOrd="0" presId="urn:microsoft.com/office/officeart/2018/2/layout/IconVerticalSolidList"/>
    <dgm:cxn modelId="{649DE1C2-FA00-4544-AA53-A4E76A2B7989}" type="presParOf" srcId="{A805D522-436E-4DC5-92E0-8FE92BE75CD9}" destId="{5596ACFD-E605-4538-92E5-58CE8FB471D5}" srcOrd="4" destOrd="0" presId="urn:microsoft.com/office/officeart/2018/2/layout/IconVerticalSolidList"/>
    <dgm:cxn modelId="{AB2369FB-256A-40A7-A01D-1BAC582E076B}" type="presParOf" srcId="{5596ACFD-E605-4538-92E5-58CE8FB471D5}" destId="{6FCFCA0A-49EF-4C6B-8E9D-46A0B1207AC3}" srcOrd="0" destOrd="0" presId="urn:microsoft.com/office/officeart/2018/2/layout/IconVerticalSolidList"/>
    <dgm:cxn modelId="{1F25A952-360C-44C9-8619-59463485B42D}" type="presParOf" srcId="{5596ACFD-E605-4538-92E5-58CE8FB471D5}" destId="{FA8B814B-4E92-4A2F-AA43-BC399ADC872B}" srcOrd="1" destOrd="0" presId="urn:microsoft.com/office/officeart/2018/2/layout/IconVerticalSolidList"/>
    <dgm:cxn modelId="{77A92EDC-52E5-4FF9-BE6A-2B77F31FD44C}" type="presParOf" srcId="{5596ACFD-E605-4538-92E5-58CE8FB471D5}" destId="{22586C75-6407-4B27-923E-14404AA7211B}" srcOrd="2" destOrd="0" presId="urn:microsoft.com/office/officeart/2018/2/layout/IconVerticalSolidList"/>
    <dgm:cxn modelId="{CD8C14ED-EC0A-4787-8451-2198C495C231}" type="presParOf" srcId="{5596ACFD-E605-4538-92E5-58CE8FB471D5}" destId="{911EFAD5-3338-4A74-AF12-A3FAB475802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5674DAF-6F68-4B37-8485-38874FE96D89}"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4E7B5280-4A0B-472F-BCF0-A6AD9F0B301E}">
      <dgm:prSet/>
      <dgm:spPr/>
      <dgm:t>
        <a:bodyPr/>
        <a:lstStyle/>
        <a:p>
          <a:r>
            <a:rPr lang="en-US" i="1"/>
            <a:t>C v. C (Non-molestation Order: Jurisdiction) </a:t>
          </a:r>
          <a:r>
            <a:rPr lang="en-US"/>
            <a:t>[1998] 1 FLR 554</a:t>
          </a:r>
        </a:p>
      </dgm:t>
    </dgm:pt>
    <dgm:pt modelId="{A6AA85D1-106F-48FA-8A20-17CD6940DC3C}" type="parTrans" cxnId="{8B127BC4-BC54-4EF7-B141-05C6DE25DD85}">
      <dgm:prSet/>
      <dgm:spPr/>
      <dgm:t>
        <a:bodyPr/>
        <a:lstStyle/>
        <a:p>
          <a:endParaRPr lang="en-US"/>
        </a:p>
      </dgm:t>
    </dgm:pt>
    <dgm:pt modelId="{53595E98-B8B2-44FF-8739-22A987BE2A97}" type="sibTrans" cxnId="{8B127BC4-BC54-4EF7-B141-05C6DE25DD85}">
      <dgm:prSet/>
      <dgm:spPr/>
      <dgm:t>
        <a:bodyPr/>
        <a:lstStyle/>
        <a:p>
          <a:endParaRPr lang="en-US"/>
        </a:p>
      </dgm:t>
    </dgm:pt>
    <dgm:pt modelId="{23911C66-1B07-49F5-92EB-731C8FC64361}">
      <dgm:prSet/>
      <dgm:spPr/>
      <dgm:t>
        <a:bodyPr/>
        <a:lstStyle/>
        <a:p>
          <a:r>
            <a:rPr lang="en-GB" b="0" i="0" dirty="0"/>
            <a:t>Sir Stephen Brown P:</a:t>
          </a:r>
          <a:endParaRPr lang="en-US" dirty="0"/>
        </a:p>
      </dgm:t>
    </dgm:pt>
    <dgm:pt modelId="{B2B7384B-90AE-4FD0-8699-8059A0411D85}" type="parTrans" cxnId="{97F1A572-E3B3-49A9-ACA5-5AE4541C6288}">
      <dgm:prSet/>
      <dgm:spPr/>
      <dgm:t>
        <a:bodyPr/>
        <a:lstStyle/>
        <a:p>
          <a:endParaRPr lang="en-US"/>
        </a:p>
      </dgm:t>
    </dgm:pt>
    <dgm:pt modelId="{6F8431ED-FDDB-4407-9FB9-E12460CEDA36}" type="sibTrans" cxnId="{97F1A572-E3B3-49A9-ACA5-5AE4541C6288}">
      <dgm:prSet/>
      <dgm:spPr/>
      <dgm:t>
        <a:bodyPr/>
        <a:lstStyle/>
        <a:p>
          <a:endParaRPr lang="en-US"/>
        </a:p>
      </dgm:t>
    </dgm:pt>
    <dgm:pt modelId="{A7C48506-1497-4FC2-BAF0-352F81657187}">
      <dgm:prSet/>
      <dgm:spPr/>
      <dgm:t>
        <a:bodyPr/>
        <a:lstStyle/>
        <a:p>
          <a:r>
            <a:rPr lang="en-GB" b="0" i="1" dirty="0"/>
            <a:t>There is no legal definition of 'molestation'. </a:t>
          </a:r>
          <a:r>
            <a:rPr lang="en-GB" b="0" i="0" dirty="0"/>
            <a:t>Molestation involves any form of physical, sexual or psychological molestation or harassment that has a serious impact on the health and well-being of the applicant. Violence is not a prerequisite.</a:t>
          </a:r>
          <a:endParaRPr lang="en-US" dirty="0"/>
        </a:p>
      </dgm:t>
    </dgm:pt>
    <dgm:pt modelId="{89211498-0A45-4AB3-AF07-8237EDEC5450}" type="parTrans" cxnId="{40CDDD13-5B23-4B60-969F-5B9AF05AA2FC}">
      <dgm:prSet/>
      <dgm:spPr/>
      <dgm:t>
        <a:bodyPr/>
        <a:lstStyle/>
        <a:p>
          <a:endParaRPr lang="en-US"/>
        </a:p>
      </dgm:t>
    </dgm:pt>
    <dgm:pt modelId="{3DC0571D-299F-49A9-8E9A-7CC18ABF359A}" type="sibTrans" cxnId="{40CDDD13-5B23-4B60-969F-5B9AF05AA2FC}">
      <dgm:prSet/>
      <dgm:spPr/>
      <dgm:t>
        <a:bodyPr/>
        <a:lstStyle/>
        <a:p>
          <a:endParaRPr lang="en-US"/>
        </a:p>
      </dgm:t>
    </dgm:pt>
    <dgm:pt modelId="{34D8A6F1-A4D8-4CCB-8BA1-EAF8DC6C61B9}">
      <dgm:prSet/>
      <dgm:spPr/>
      <dgm:t>
        <a:bodyPr/>
        <a:lstStyle/>
        <a:p>
          <a:r>
            <a:rPr lang="en-GB" b="0" i="0"/>
            <a:t>A positive intent to molest does not need to be established nor does there need to be some direct interaction between the respondent and the applicant or child. It is sufficient if the conduct is deliberate and that it has the consequence of causing or being likely to cause distress or harassment to the applicant or a child.</a:t>
          </a:r>
          <a:endParaRPr lang="en-US"/>
        </a:p>
      </dgm:t>
    </dgm:pt>
    <dgm:pt modelId="{1A6B0ABA-0B2E-4C2F-AF71-F263C333D67D}" type="parTrans" cxnId="{F4742C32-8A6A-48AC-B531-BCE14A1E6F31}">
      <dgm:prSet/>
      <dgm:spPr/>
      <dgm:t>
        <a:bodyPr/>
        <a:lstStyle/>
        <a:p>
          <a:endParaRPr lang="en-US"/>
        </a:p>
      </dgm:t>
    </dgm:pt>
    <dgm:pt modelId="{655706C8-A72F-439F-890F-7D2251F2E74D}" type="sibTrans" cxnId="{F4742C32-8A6A-48AC-B531-BCE14A1E6F31}">
      <dgm:prSet/>
      <dgm:spPr/>
      <dgm:t>
        <a:bodyPr/>
        <a:lstStyle/>
        <a:p>
          <a:endParaRPr lang="en-US"/>
        </a:p>
      </dgm:t>
    </dgm:pt>
    <dgm:pt modelId="{44DB88EB-BB46-437A-A5C8-DDC8F6A9E1B1}" type="pres">
      <dgm:prSet presAssocID="{A5674DAF-6F68-4B37-8485-38874FE96D89}" presName="linear" presStyleCnt="0">
        <dgm:presLayoutVars>
          <dgm:animLvl val="lvl"/>
          <dgm:resizeHandles val="exact"/>
        </dgm:presLayoutVars>
      </dgm:prSet>
      <dgm:spPr/>
    </dgm:pt>
    <dgm:pt modelId="{94393C4C-867F-47E2-AA28-D61BD2299A78}" type="pres">
      <dgm:prSet presAssocID="{4E7B5280-4A0B-472F-BCF0-A6AD9F0B301E}" presName="parentText" presStyleLbl="node1" presStyleIdx="0" presStyleCnt="4">
        <dgm:presLayoutVars>
          <dgm:chMax val="0"/>
          <dgm:bulletEnabled val="1"/>
        </dgm:presLayoutVars>
      </dgm:prSet>
      <dgm:spPr/>
    </dgm:pt>
    <dgm:pt modelId="{5FE7ABC4-57CC-42F4-8113-77CDDA3A1F4A}" type="pres">
      <dgm:prSet presAssocID="{53595E98-B8B2-44FF-8739-22A987BE2A97}" presName="spacer" presStyleCnt="0"/>
      <dgm:spPr/>
    </dgm:pt>
    <dgm:pt modelId="{39FE23A1-4888-4346-92CD-21160CFB53D2}" type="pres">
      <dgm:prSet presAssocID="{23911C66-1B07-49F5-92EB-731C8FC64361}" presName="parentText" presStyleLbl="node1" presStyleIdx="1" presStyleCnt="4">
        <dgm:presLayoutVars>
          <dgm:chMax val="0"/>
          <dgm:bulletEnabled val="1"/>
        </dgm:presLayoutVars>
      </dgm:prSet>
      <dgm:spPr/>
    </dgm:pt>
    <dgm:pt modelId="{2A96C86A-9D40-4B76-8946-4ADB01A31E0D}" type="pres">
      <dgm:prSet presAssocID="{6F8431ED-FDDB-4407-9FB9-E12460CEDA36}" presName="spacer" presStyleCnt="0"/>
      <dgm:spPr/>
    </dgm:pt>
    <dgm:pt modelId="{B9AA0DFB-12FE-48EE-A619-89C518FCB936}" type="pres">
      <dgm:prSet presAssocID="{A7C48506-1497-4FC2-BAF0-352F81657187}" presName="parentText" presStyleLbl="node1" presStyleIdx="2" presStyleCnt="4">
        <dgm:presLayoutVars>
          <dgm:chMax val="0"/>
          <dgm:bulletEnabled val="1"/>
        </dgm:presLayoutVars>
      </dgm:prSet>
      <dgm:spPr/>
    </dgm:pt>
    <dgm:pt modelId="{5C0065EE-E892-4FEE-885E-5B2DB0E07335}" type="pres">
      <dgm:prSet presAssocID="{3DC0571D-299F-49A9-8E9A-7CC18ABF359A}" presName="spacer" presStyleCnt="0"/>
      <dgm:spPr/>
    </dgm:pt>
    <dgm:pt modelId="{20F083FE-1508-4434-A7E2-5540225C736E}" type="pres">
      <dgm:prSet presAssocID="{34D8A6F1-A4D8-4CCB-8BA1-EAF8DC6C61B9}" presName="parentText" presStyleLbl="node1" presStyleIdx="3" presStyleCnt="4">
        <dgm:presLayoutVars>
          <dgm:chMax val="0"/>
          <dgm:bulletEnabled val="1"/>
        </dgm:presLayoutVars>
      </dgm:prSet>
      <dgm:spPr/>
    </dgm:pt>
  </dgm:ptLst>
  <dgm:cxnLst>
    <dgm:cxn modelId="{683C2F04-811B-479F-88EF-C6F08047B084}" type="presOf" srcId="{A7C48506-1497-4FC2-BAF0-352F81657187}" destId="{B9AA0DFB-12FE-48EE-A619-89C518FCB936}" srcOrd="0" destOrd="0" presId="urn:microsoft.com/office/officeart/2005/8/layout/vList2"/>
    <dgm:cxn modelId="{0622D80F-D400-4CF8-B542-5FF69BF5F0F9}" type="presOf" srcId="{4E7B5280-4A0B-472F-BCF0-A6AD9F0B301E}" destId="{94393C4C-867F-47E2-AA28-D61BD2299A78}" srcOrd="0" destOrd="0" presId="urn:microsoft.com/office/officeart/2005/8/layout/vList2"/>
    <dgm:cxn modelId="{40CDDD13-5B23-4B60-969F-5B9AF05AA2FC}" srcId="{A5674DAF-6F68-4B37-8485-38874FE96D89}" destId="{A7C48506-1497-4FC2-BAF0-352F81657187}" srcOrd="2" destOrd="0" parTransId="{89211498-0A45-4AB3-AF07-8237EDEC5450}" sibTransId="{3DC0571D-299F-49A9-8E9A-7CC18ABF359A}"/>
    <dgm:cxn modelId="{F4742C32-8A6A-48AC-B531-BCE14A1E6F31}" srcId="{A5674DAF-6F68-4B37-8485-38874FE96D89}" destId="{34D8A6F1-A4D8-4CCB-8BA1-EAF8DC6C61B9}" srcOrd="3" destOrd="0" parTransId="{1A6B0ABA-0B2E-4C2F-AF71-F263C333D67D}" sibTransId="{655706C8-A72F-439F-890F-7D2251F2E74D}"/>
    <dgm:cxn modelId="{97F1A572-E3B3-49A9-ACA5-5AE4541C6288}" srcId="{A5674DAF-6F68-4B37-8485-38874FE96D89}" destId="{23911C66-1B07-49F5-92EB-731C8FC64361}" srcOrd="1" destOrd="0" parTransId="{B2B7384B-90AE-4FD0-8699-8059A0411D85}" sibTransId="{6F8431ED-FDDB-4407-9FB9-E12460CEDA36}"/>
    <dgm:cxn modelId="{D22452A8-B7D1-408B-9819-2D9EC8274318}" type="presOf" srcId="{A5674DAF-6F68-4B37-8485-38874FE96D89}" destId="{44DB88EB-BB46-437A-A5C8-DDC8F6A9E1B1}" srcOrd="0" destOrd="0" presId="urn:microsoft.com/office/officeart/2005/8/layout/vList2"/>
    <dgm:cxn modelId="{8B127BC4-BC54-4EF7-B141-05C6DE25DD85}" srcId="{A5674DAF-6F68-4B37-8485-38874FE96D89}" destId="{4E7B5280-4A0B-472F-BCF0-A6AD9F0B301E}" srcOrd="0" destOrd="0" parTransId="{A6AA85D1-106F-48FA-8A20-17CD6940DC3C}" sibTransId="{53595E98-B8B2-44FF-8739-22A987BE2A97}"/>
    <dgm:cxn modelId="{FF3E0DE6-F3A7-4F9B-B837-727FA022D76F}" type="presOf" srcId="{23911C66-1B07-49F5-92EB-731C8FC64361}" destId="{39FE23A1-4888-4346-92CD-21160CFB53D2}" srcOrd="0" destOrd="0" presId="urn:microsoft.com/office/officeart/2005/8/layout/vList2"/>
    <dgm:cxn modelId="{9BF6D9EB-257B-4993-9FC6-094587778556}" type="presOf" srcId="{34D8A6F1-A4D8-4CCB-8BA1-EAF8DC6C61B9}" destId="{20F083FE-1508-4434-A7E2-5540225C736E}" srcOrd="0" destOrd="0" presId="urn:microsoft.com/office/officeart/2005/8/layout/vList2"/>
    <dgm:cxn modelId="{BA84D7F4-C098-4C2B-9B20-2A44D3AC30D9}" type="presParOf" srcId="{44DB88EB-BB46-437A-A5C8-DDC8F6A9E1B1}" destId="{94393C4C-867F-47E2-AA28-D61BD2299A78}" srcOrd="0" destOrd="0" presId="urn:microsoft.com/office/officeart/2005/8/layout/vList2"/>
    <dgm:cxn modelId="{5970FB7D-69ED-40D3-BCA4-5E97999C7437}" type="presParOf" srcId="{44DB88EB-BB46-437A-A5C8-DDC8F6A9E1B1}" destId="{5FE7ABC4-57CC-42F4-8113-77CDDA3A1F4A}" srcOrd="1" destOrd="0" presId="urn:microsoft.com/office/officeart/2005/8/layout/vList2"/>
    <dgm:cxn modelId="{28E0DCDC-061C-46C2-95C4-5F3C061D34F7}" type="presParOf" srcId="{44DB88EB-BB46-437A-A5C8-DDC8F6A9E1B1}" destId="{39FE23A1-4888-4346-92CD-21160CFB53D2}" srcOrd="2" destOrd="0" presId="urn:microsoft.com/office/officeart/2005/8/layout/vList2"/>
    <dgm:cxn modelId="{D8749354-8538-400F-A55C-A435B1C75D2F}" type="presParOf" srcId="{44DB88EB-BB46-437A-A5C8-DDC8F6A9E1B1}" destId="{2A96C86A-9D40-4B76-8946-4ADB01A31E0D}" srcOrd="3" destOrd="0" presId="urn:microsoft.com/office/officeart/2005/8/layout/vList2"/>
    <dgm:cxn modelId="{D3133EF1-20F9-4651-9861-2FFA7A929DF8}" type="presParOf" srcId="{44DB88EB-BB46-437A-A5C8-DDC8F6A9E1B1}" destId="{B9AA0DFB-12FE-48EE-A619-89C518FCB936}" srcOrd="4" destOrd="0" presId="urn:microsoft.com/office/officeart/2005/8/layout/vList2"/>
    <dgm:cxn modelId="{2E9523F0-B746-480C-B6E9-CAE85161C42B}" type="presParOf" srcId="{44DB88EB-BB46-437A-A5C8-DDC8F6A9E1B1}" destId="{5C0065EE-E892-4FEE-885E-5B2DB0E07335}" srcOrd="5" destOrd="0" presId="urn:microsoft.com/office/officeart/2005/8/layout/vList2"/>
    <dgm:cxn modelId="{72079223-5CD8-4D9B-A371-F6B4941CCFB4}" type="presParOf" srcId="{44DB88EB-BB46-437A-A5C8-DDC8F6A9E1B1}" destId="{20F083FE-1508-4434-A7E2-5540225C736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637E0-5672-4A3E-96DC-698FBCEA2DCE}">
      <dsp:nvSpPr>
        <dsp:cNvPr id="0" name=""/>
        <dsp:cNvSpPr/>
      </dsp:nvSpPr>
      <dsp:spPr>
        <a:xfrm>
          <a:off x="1874698" y="2559"/>
          <a:ext cx="3439715" cy="20638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In 1966, the Lord Chancellor issued the </a:t>
          </a:r>
          <a:r>
            <a:rPr lang="en-GB" sz="1900" b="1" kern="1200" dirty="0"/>
            <a:t>Practice Statement </a:t>
          </a:r>
          <a:r>
            <a:rPr lang="en-GB" sz="1900" kern="1200" dirty="0"/>
            <a:t>allowing the House of Lords to depart from their previous decision </a:t>
          </a:r>
          <a:r>
            <a:rPr lang="en-GB" sz="1900" b="1" kern="1200" dirty="0"/>
            <a:t>“where it appears right to do so”.  </a:t>
          </a:r>
          <a:endParaRPr lang="en-US" sz="1900" kern="1200" dirty="0"/>
        </a:p>
      </dsp:txBody>
      <dsp:txXfrm>
        <a:off x="1874698" y="2559"/>
        <a:ext cx="3439715" cy="2063829"/>
      </dsp:txXfrm>
    </dsp:sp>
    <dsp:sp modelId="{27C45B65-2F8C-4F5E-8A30-9A25A9C2610A}">
      <dsp:nvSpPr>
        <dsp:cNvPr id="0" name=""/>
        <dsp:cNvSpPr/>
      </dsp:nvSpPr>
      <dsp:spPr>
        <a:xfrm>
          <a:off x="5658385" y="2559"/>
          <a:ext cx="3439715" cy="20638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It was issued because it was recognised by the Law Lords that “</a:t>
          </a:r>
          <a:r>
            <a:rPr lang="en-GB" sz="1900" i="1" kern="1200"/>
            <a:t>too rigid adherence to precedent may lead to injustice in a particular case and also unduly restrict the proper development of the law”.</a:t>
          </a:r>
          <a:endParaRPr lang="en-US" sz="1900" kern="1200"/>
        </a:p>
      </dsp:txBody>
      <dsp:txXfrm>
        <a:off x="5658385" y="2559"/>
        <a:ext cx="3439715" cy="2063829"/>
      </dsp:txXfrm>
    </dsp:sp>
    <dsp:sp modelId="{49F1E767-5D5C-4EA5-90D7-9D320DDFB2B1}">
      <dsp:nvSpPr>
        <dsp:cNvPr id="0" name=""/>
        <dsp:cNvSpPr/>
      </dsp:nvSpPr>
      <dsp:spPr>
        <a:xfrm>
          <a:off x="3766542" y="2410360"/>
          <a:ext cx="3439715" cy="20638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The power </a:t>
          </a:r>
          <a:r>
            <a:rPr lang="en-GB" sz="1900" b="1" kern="1200"/>
            <a:t>only applies to the Supreme Court</a:t>
          </a:r>
          <a:r>
            <a:rPr lang="en-GB" sz="1900" kern="1200"/>
            <a:t> and no other court within the hierarchy.</a:t>
          </a:r>
          <a:endParaRPr lang="en-US" sz="1900" kern="1200"/>
        </a:p>
      </dsp:txBody>
      <dsp:txXfrm>
        <a:off x="3766542" y="2410360"/>
        <a:ext cx="3439715" cy="2063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2B64C-88BF-45BA-A428-61A7D0B2AAE9}">
      <dsp:nvSpPr>
        <dsp:cNvPr id="0" name=""/>
        <dsp:cNvSpPr/>
      </dsp:nvSpPr>
      <dsp:spPr>
        <a:xfrm>
          <a:off x="0" y="546"/>
          <a:ext cx="1097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22A42-DB12-482C-B0D6-7625C7BE6229}">
      <dsp:nvSpPr>
        <dsp:cNvPr id="0" name=""/>
        <dsp:cNvSpPr/>
      </dsp:nvSpPr>
      <dsp:spPr>
        <a:xfrm>
          <a:off x="0" y="546"/>
          <a:ext cx="10972800" cy="895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u="sng" kern="1200"/>
            <a:t>Civil Division:</a:t>
          </a:r>
          <a:endParaRPr lang="en-US" sz="2000" kern="1200"/>
        </a:p>
      </dsp:txBody>
      <dsp:txXfrm>
        <a:off x="0" y="546"/>
        <a:ext cx="10972800" cy="895131"/>
      </dsp:txXfrm>
    </dsp:sp>
    <dsp:sp modelId="{32E91434-53EB-4084-BAF3-E9A35B82B400}">
      <dsp:nvSpPr>
        <dsp:cNvPr id="0" name=""/>
        <dsp:cNvSpPr/>
      </dsp:nvSpPr>
      <dsp:spPr>
        <a:xfrm>
          <a:off x="0" y="895677"/>
          <a:ext cx="1097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A0C5ED-73BB-455A-9BD5-A13F4FCB616D}">
      <dsp:nvSpPr>
        <dsp:cNvPr id="0" name=""/>
        <dsp:cNvSpPr/>
      </dsp:nvSpPr>
      <dsp:spPr>
        <a:xfrm>
          <a:off x="0" y="895677"/>
          <a:ext cx="10972800" cy="895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The Court of Appeal is bound by the decisions of the </a:t>
          </a:r>
          <a:r>
            <a:rPr lang="en-GB" sz="2000" b="1" kern="1200"/>
            <a:t>Supreme Court</a:t>
          </a:r>
          <a:r>
            <a:rPr lang="en-GB" sz="2000" kern="1200"/>
            <a:t> or </a:t>
          </a:r>
          <a:r>
            <a:rPr lang="en-GB" sz="2000" b="1" kern="1200"/>
            <a:t>House of Lords</a:t>
          </a:r>
          <a:r>
            <a:rPr lang="en-GB" sz="2000" kern="1200"/>
            <a:t> as it was, but it is also </a:t>
          </a:r>
          <a:r>
            <a:rPr lang="en-GB" sz="2000" b="1" kern="1200"/>
            <a:t>bound by its own previous decisions</a:t>
          </a:r>
          <a:r>
            <a:rPr lang="en-GB" sz="2000" kern="1200"/>
            <a:t> EXCEPT in the limited circumstances laid down in </a:t>
          </a:r>
          <a:r>
            <a:rPr lang="en-GB" sz="2000" i="1" kern="1200"/>
            <a:t>Young</a:t>
          </a:r>
          <a:r>
            <a:rPr lang="en-GB" sz="2000" kern="1200"/>
            <a:t>:</a:t>
          </a:r>
          <a:endParaRPr lang="en-US" sz="2000" kern="1200"/>
        </a:p>
      </dsp:txBody>
      <dsp:txXfrm>
        <a:off x="0" y="895677"/>
        <a:ext cx="10972800" cy="895131"/>
      </dsp:txXfrm>
    </dsp:sp>
    <dsp:sp modelId="{2D7FC071-A6F1-4A18-9B8F-FD88628E6C00}">
      <dsp:nvSpPr>
        <dsp:cNvPr id="0" name=""/>
        <dsp:cNvSpPr/>
      </dsp:nvSpPr>
      <dsp:spPr>
        <a:xfrm>
          <a:off x="0" y="1790809"/>
          <a:ext cx="1097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4FC196-29CF-4551-9294-19186A45404B}">
      <dsp:nvSpPr>
        <dsp:cNvPr id="0" name=""/>
        <dsp:cNvSpPr/>
      </dsp:nvSpPr>
      <dsp:spPr>
        <a:xfrm>
          <a:off x="0" y="1790809"/>
          <a:ext cx="10972800" cy="895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Where there are two conflicting previous decisions;</a:t>
          </a:r>
          <a:endParaRPr lang="en-US" sz="2000" kern="1200"/>
        </a:p>
      </dsp:txBody>
      <dsp:txXfrm>
        <a:off x="0" y="1790809"/>
        <a:ext cx="10972800" cy="895131"/>
      </dsp:txXfrm>
    </dsp:sp>
    <dsp:sp modelId="{E2522497-0004-4980-A7A2-2D7B0A5F3E37}">
      <dsp:nvSpPr>
        <dsp:cNvPr id="0" name=""/>
        <dsp:cNvSpPr/>
      </dsp:nvSpPr>
      <dsp:spPr>
        <a:xfrm>
          <a:off x="0" y="2685940"/>
          <a:ext cx="1097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ACFD4-634C-487F-BE20-982B20627715}">
      <dsp:nvSpPr>
        <dsp:cNvPr id="0" name=""/>
        <dsp:cNvSpPr/>
      </dsp:nvSpPr>
      <dsp:spPr>
        <a:xfrm>
          <a:off x="0" y="2685940"/>
          <a:ext cx="10972800" cy="895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Where a previous decision has been overturned by a later House of Lords/Supreme Court decision;</a:t>
          </a:r>
          <a:endParaRPr lang="en-US" sz="2000" kern="1200"/>
        </a:p>
      </dsp:txBody>
      <dsp:txXfrm>
        <a:off x="0" y="2685940"/>
        <a:ext cx="10972800" cy="895131"/>
      </dsp:txXfrm>
    </dsp:sp>
    <dsp:sp modelId="{6E67858E-3A2D-4319-A121-6B6B2CBE44C3}">
      <dsp:nvSpPr>
        <dsp:cNvPr id="0" name=""/>
        <dsp:cNvSpPr/>
      </dsp:nvSpPr>
      <dsp:spPr>
        <a:xfrm>
          <a:off x="0" y="3581072"/>
          <a:ext cx="1097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3E83C4-3546-4FE8-92BF-52F6C27684DA}">
      <dsp:nvSpPr>
        <dsp:cNvPr id="0" name=""/>
        <dsp:cNvSpPr/>
      </dsp:nvSpPr>
      <dsp:spPr>
        <a:xfrm>
          <a:off x="0" y="3581072"/>
          <a:ext cx="10972800" cy="895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Where the previous decision was </a:t>
          </a:r>
          <a:r>
            <a:rPr lang="en-GB" sz="2000" b="1" kern="1200"/>
            <a:t>‘per incuriam’</a:t>
          </a:r>
          <a:r>
            <a:rPr lang="en-GB" sz="2000" kern="1200"/>
            <a:t> (wrongly decided)</a:t>
          </a:r>
          <a:endParaRPr lang="en-US" sz="2000" kern="1200"/>
        </a:p>
      </dsp:txBody>
      <dsp:txXfrm>
        <a:off x="0" y="3581072"/>
        <a:ext cx="10972800" cy="895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1BAEF-4BC0-4029-AA9F-524B16F18FC7}">
      <dsp:nvSpPr>
        <dsp:cNvPr id="0" name=""/>
        <dsp:cNvSpPr/>
      </dsp:nvSpPr>
      <dsp:spPr>
        <a:xfrm>
          <a:off x="0" y="546"/>
          <a:ext cx="109728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E5917E4-3B16-4661-9CFB-AB9FF2DF4BFE}">
      <dsp:nvSpPr>
        <dsp:cNvPr id="0" name=""/>
        <dsp:cNvSpPr/>
      </dsp:nvSpPr>
      <dsp:spPr>
        <a:xfrm>
          <a:off x="0" y="546"/>
          <a:ext cx="10972800" cy="895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The Court of Appeal is bound by the decisions of the </a:t>
          </a:r>
          <a:r>
            <a:rPr lang="en-GB" sz="2000" b="1" kern="1200"/>
            <a:t>Supreme Court</a:t>
          </a:r>
          <a:r>
            <a:rPr lang="en-GB" sz="2000" kern="1200"/>
            <a:t> or </a:t>
          </a:r>
          <a:r>
            <a:rPr lang="en-GB" sz="2000" b="1" kern="1200"/>
            <a:t>House of Lords</a:t>
          </a:r>
          <a:r>
            <a:rPr lang="en-GB" sz="2000" kern="1200"/>
            <a:t> as it was, but it is also </a:t>
          </a:r>
          <a:r>
            <a:rPr lang="en-GB" sz="2000" b="1" kern="1200"/>
            <a:t>bound by its own previous decisions</a:t>
          </a:r>
          <a:r>
            <a:rPr lang="en-GB" sz="2000" kern="1200"/>
            <a:t> EXCEPT in the limited circumstances laid down in </a:t>
          </a:r>
          <a:r>
            <a:rPr lang="en-GB" sz="2000" i="1" kern="1200"/>
            <a:t>Young</a:t>
          </a:r>
          <a:r>
            <a:rPr lang="en-GB" sz="2000" kern="1200"/>
            <a:t>:</a:t>
          </a:r>
          <a:endParaRPr lang="en-US" sz="2000" kern="1200"/>
        </a:p>
      </dsp:txBody>
      <dsp:txXfrm>
        <a:off x="0" y="546"/>
        <a:ext cx="10972800" cy="895131"/>
      </dsp:txXfrm>
    </dsp:sp>
    <dsp:sp modelId="{DBC4724A-A657-46A8-AF6E-18D8B765B041}">
      <dsp:nvSpPr>
        <dsp:cNvPr id="0" name=""/>
        <dsp:cNvSpPr/>
      </dsp:nvSpPr>
      <dsp:spPr>
        <a:xfrm>
          <a:off x="0" y="895677"/>
          <a:ext cx="109728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EC63470-8EE0-4BA0-9C88-7F1B6C77FCD3}">
      <dsp:nvSpPr>
        <dsp:cNvPr id="0" name=""/>
        <dsp:cNvSpPr/>
      </dsp:nvSpPr>
      <dsp:spPr>
        <a:xfrm>
          <a:off x="0" y="895677"/>
          <a:ext cx="10972800" cy="895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Where there are two conflicting previous decisions;</a:t>
          </a:r>
          <a:endParaRPr lang="en-US" sz="2000" kern="1200"/>
        </a:p>
      </dsp:txBody>
      <dsp:txXfrm>
        <a:off x="0" y="895677"/>
        <a:ext cx="10972800" cy="895131"/>
      </dsp:txXfrm>
    </dsp:sp>
    <dsp:sp modelId="{A4AC0D46-F01A-4014-A26B-229DD90C6B73}">
      <dsp:nvSpPr>
        <dsp:cNvPr id="0" name=""/>
        <dsp:cNvSpPr/>
      </dsp:nvSpPr>
      <dsp:spPr>
        <a:xfrm>
          <a:off x="0" y="1790809"/>
          <a:ext cx="109728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5390BE5-4306-4B35-B05F-62DCBA3B78E2}">
      <dsp:nvSpPr>
        <dsp:cNvPr id="0" name=""/>
        <dsp:cNvSpPr/>
      </dsp:nvSpPr>
      <dsp:spPr>
        <a:xfrm>
          <a:off x="0" y="1790809"/>
          <a:ext cx="10972800" cy="895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Where a previous decision has been overturned by a later House of Lords/Supreme Court decision;</a:t>
          </a:r>
          <a:endParaRPr lang="en-US" sz="2000" kern="1200"/>
        </a:p>
      </dsp:txBody>
      <dsp:txXfrm>
        <a:off x="0" y="1790809"/>
        <a:ext cx="10972800" cy="895131"/>
      </dsp:txXfrm>
    </dsp:sp>
    <dsp:sp modelId="{573332C6-1646-4FB2-9EDB-088926EF2AE4}">
      <dsp:nvSpPr>
        <dsp:cNvPr id="0" name=""/>
        <dsp:cNvSpPr/>
      </dsp:nvSpPr>
      <dsp:spPr>
        <a:xfrm>
          <a:off x="0" y="2685940"/>
          <a:ext cx="109728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BDD3F73-0304-4CEB-BAE0-1789EAB39E41}">
      <dsp:nvSpPr>
        <dsp:cNvPr id="0" name=""/>
        <dsp:cNvSpPr/>
      </dsp:nvSpPr>
      <dsp:spPr>
        <a:xfrm>
          <a:off x="0" y="2685940"/>
          <a:ext cx="10972800" cy="895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Where the previous decision was </a:t>
          </a:r>
          <a:r>
            <a:rPr lang="en-GB" sz="2000" b="1" kern="1200"/>
            <a:t>‘per incuriam’</a:t>
          </a:r>
          <a:r>
            <a:rPr lang="en-GB" sz="2000" kern="1200"/>
            <a:t> (wrongly decided)=</a:t>
          </a:r>
          <a:endParaRPr lang="en-US" sz="2000" kern="1200"/>
        </a:p>
      </dsp:txBody>
      <dsp:txXfrm>
        <a:off x="0" y="2685940"/>
        <a:ext cx="10972800" cy="895131"/>
      </dsp:txXfrm>
    </dsp:sp>
    <dsp:sp modelId="{B3406A5C-091C-486E-8FF0-F9E764B396E7}">
      <dsp:nvSpPr>
        <dsp:cNvPr id="0" name=""/>
        <dsp:cNvSpPr/>
      </dsp:nvSpPr>
      <dsp:spPr>
        <a:xfrm>
          <a:off x="0" y="3581072"/>
          <a:ext cx="109728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D9816AB-FDEF-4879-B040-321AB0BAE5D3}">
      <dsp:nvSpPr>
        <dsp:cNvPr id="0" name=""/>
        <dsp:cNvSpPr/>
      </dsp:nvSpPr>
      <dsp:spPr>
        <a:xfrm>
          <a:off x="0" y="3581072"/>
          <a:ext cx="10972800" cy="895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AND: Where, in the previous case, the law was misapplied/misunderstood resulting in a conviction –   </a:t>
          </a:r>
          <a:r>
            <a:rPr lang="en-GB" sz="2000" b="1" u="sng" kern="1200"/>
            <a:t>R v Taylor (1950)</a:t>
          </a:r>
          <a:r>
            <a:rPr lang="en-GB" sz="2000" kern="1200"/>
            <a:t>. This extra flexibility is due to the fact that we are dealing with the liberty of the citizen.</a:t>
          </a:r>
          <a:endParaRPr lang="en-US" sz="2000" kern="1200"/>
        </a:p>
      </dsp:txBody>
      <dsp:txXfrm>
        <a:off x="0" y="3581072"/>
        <a:ext cx="10972800" cy="8951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20E3C-C25B-4866-99FF-A45D774BB3C9}">
      <dsp:nvSpPr>
        <dsp:cNvPr id="0" name=""/>
        <dsp:cNvSpPr/>
      </dsp:nvSpPr>
      <dsp:spPr>
        <a:xfrm>
          <a:off x="0" y="1448"/>
          <a:ext cx="10972800" cy="6170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60FEAE-8ABA-420E-AC06-9E1A4F206BB5}">
      <dsp:nvSpPr>
        <dsp:cNvPr id="0" name=""/>
        <dsp:cNvSpPr/>
      </dsp:nvSpPr>
      <dsp:spPr>
        <a:xfrm>
          <a:off x="186667" y="140291"/>
          <a:ext cx="339395" cy="33939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112C1A-4248-42D7-951A-6E3A1E900A43}">
      <dsp:nvSpPr>
        <dsp:cNvPr id="0" name=""/>
        <dsp:cNvSpPr/>
      </dsp:nvSpPr>
      <dsp:spPr>
        <a:xfrm>
          <a:off x="712731" y="1448"/>
          <a:ext cx="10260068" cy="617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08" tIns="65308" rIns="65308" bIns="65308" numCol="1" spcCol="1270" anchor="ctr" anchorCtr="0">
          <a:noAutofit/>
        </a:bodyPr>
        <a:lstStyle/>
        <a:p>
          <a:pPr marL="0" lvl="0" indent="0" algn="l" defTabSz="844550">
            <a:lnSpc>
              <a:spcPct val="90000"/>
            </a:lnSpc>
            <a:spcBef>
              <a:spcPct val="0"/>
            </a:spcBef>
            <a:spcAft>
              <a:spcPct val="35000"/>
            </a:spcAft>
            <a:buNone/>
          </a:pPr>
          <a:r>
            <a:rPr lang="en-GB" sz="1900" b="1" kern="1200"/>
            <a:t>Certainty</a:t>
          </a:r>
          <a:r>
            <a:rPr lang="en-GB" sz="1900" kern="1200"/>
            <a:t> :</a:t>
          </a:r>
          <a:endParaRPr lang="en-US" sz="1900" kern="1200"/>
        </a:p>
      </dsp:txBody>
      <dsp:txXfrm>
        <a:off x="712731" y="1448"/>
        <a:ext cx="10260068" cy="617083"/>
      </dsp:txXfrm>
    </dsp:sp>
    <dsp:sp modelId="{895347AD-BBAF-406C-ACE3-7AEB6CCD0DAB}">
      <dsp:nvSpPr>
        <dsp:cNvPr id="0" name=""/>
        <dsp:cNvSpPr/>
      </dsp:nvSpPr>
      <dsp:spPr>
        <a:xfrm>
          <a:off x="0" y="772802"/>
          <a:ext cx="10972800" cy="6170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D921FF-78CB-4E6B-B8F0-104054E97578}">
      <dsp:nvSpPr>
        <dsp:cNvPr id="0" name=""/>
        <dsp:cNvSpPr/>
      </dsp:nvSpPr>
      <dsp:spPr>
        <a:xfrm>
          <a:off x="186667" y="911645"/>
          <a:ext cx="339395" cy="33939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A2DCA3-1B4F-4CC2-BAE1-CB79D8838CB9}">
      <dsp:nvSpPr>
        <dsp:cNvPr id="0" name=""/>
        <dsp:cNvSpPr/>
      </dsp:nvSpPr>
      <dsp:spPr>
        <a:xfrm>
          <a:off x="712731" y="772802"/>
          <a:ext cx="10260068" cy="617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08" tIns="65308" rIns="65308" bIns="65308" numCol="1" spcCol="1270" anchor="ctr" anchorCtr="0">
          <a:noAutofit/>
        </a:bodyPr>
        <a:lstStyle/>
        <a:p>
          <a:pPr marL="0" lvl="0" indent="0" algn="l" defTabSz="844550">
            <a:lnSpc>
              <a:spcPct val="90000"/>
            </a:lnSpc>
            <a:spcBef>
              <a:spcPct val="0"/>
            </a:spcBef>
            <a:spcAft>
              <a:spcPct val="35000"/>
            </a:spcAft>
            <a:buNone/>
          </a:pPr>
          <a:r>
            <a:rPr lang="en-GB" sz="1900" kern="1200"/>
            <a:t>The precedent system encourages </a:t>
          </a:r>
          <a:r>
            <a:rPr lang="en-GB" sz="1900" b="1" kern="1200"/>
            <a:t>consistency</a:t>
          </a:r>
          <a:r>
            <a:rPr lang="en-GB" sz="1900" kern="1200"/>
            <a:t> as cases are decided alike. </a:t>
          </a:r>
          <a:endParaRPr lang="en-US" sz="1900" kern="1200"/>
        </a:p>
      </dsp:txBody>
      <dsp:txXfrm>
        <a:off x="712731" y="772802"/>
        <a:ext cx="10260068" cy="617083"/>
      </dsp:txXfrm>
    </dsp:sp>
    <dsp:sp modelId="{2D7D2387-73D4-4223-A893-322E2F9D329A}">
      <dsp:nvSpPr>
        <dsp:cNvPr id="0" name=""/>
        <dsp:cNvSpPr/>
      </dsp:nvSpPr>
      <dsp:spPr>
        <a:xfrm>
          <a:off x="0" y="1544156"/>
          <a:ext cx="10972800" cy="6170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D84F67-F444-45DD-AD63-98FB31153BD7}">
      <dsp:nvSpPr>
        <dsp:cNvPr id="0" name=""/>
        <dsp:cNvSpPr/>
      </dsp:nvSpPr>
      <dsp:spPr>
        <a:xfrm>
          <a:off x="186667" y="1683000"/>
          <a:ext cx="339395" cy="33939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93A341-F4AB-4F26-88A8-B61C1A21D88F}">
      <dsp:nvSpPr>
        <dsp:cNvPr id="0" name=""/>
        <dsp:cNvSpPr/>
      </dsp:nvSpPr>
      <dsp:spPr>
        <a:xfrm>
          <a:off x="712731" y="1544156"/>
          <a:ext cx="10260068" cy="617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08" tIns="65308" rIns="65308" bIns="65308" numCol="1" spcCol="1270" anchor="ctr" anchorCtr="0">
          <a:noAutofit/>
        </a:bodyPr>
        <a:lstStyle/>
        <a:p>
          <a:pPr marL="0" lvl="0" indent="0" algn="l" defTabSz="844550">
            <a:lnSpc>
              <a:spcPct val="90000"/>
            </a:lnSpc>
            <a:spcBef>
              <a:spcPct val="0"/>
            </a:spcBef>
            <a:spcAft>
              <a:spcPct val="35000"/>
            </a:spcAft>
            <a:buNone/>
          </a:pPr>
          <a:r>
            <a:rPr lang="en-GB" sz="1900" b="1" kern="1200"/>
            <a:t>Flexibility</a:t>
          </a:r>
          <a:r>
            <a:rPr lang="en-GB" sz="1900" kern="1200"/>
            <a:t>: </a:t>
          </a:r>
          <a:endParaRPr lang="en-US" sz="1900" kern="1200"/>
        </a:p>
      </dsp:txBody>
      <dsp:txXfrm>
        <a:off x="712731" y="1544156"/>
        <a:ext cx="10260068" cy="617083"/>
      </dsp:txXfrm>
    </dsp:sp>
    <dsp:sp modelId="{D2CFF31A-971A-4FBB-9C89-B2D392DD5F5E}">
      <dsp:nvSpPr>
        <dsp:cNvPr id="0" name=""/>
        <dsp:cNvSpPr/>
      </dsp:nvSpPr>
      <dsp:spPr>
        <a:xfrm>
          <a:off x="0" y="2315510"/>
          <a:ext cx="10972800" cy="6170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DD631E-226B-4121-8887-6387F9A58AD2}">
      <dsp:nvSpPr>
        <dsp:cNvPr id="0" name=""/>
        <dsp:cNvSpPr/>
      </dsp:nvSpPr>
      <dsp:spPr>
        <a:xfrm>
          <a:off x="186667" y="2454354"/>
          <a:ext cx="339395" cy="33939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5DD330-E354-4518-8964-0F40C1074B38}">
      <dsp:nvSpPr>
        <dsp:cNvPr id="0" name=""/>
        <dsp:cNvSpPr/>
      </dsp:nvSpPr>
      <dsp:spPr>
        <a:xfrm>
          <a:off x="712731" y="2315510"/>
          <a:ext cx="10260068" cy="617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08" tIns="65308" rIns="65308" bIns="65308" numCol="1" spcCol="1270" anchor="ctr" anchorCtr="0">
          <a:noAutofit/>
        </a:bodyPr>
        <a:lstStyle/>
        <a:p>
          <a:pPr marL="0" lvl="0" indent="0" algn="l" defTabSz="844550">
            <a:lnSpc>
              <a:spcPct val="90000"/>
            </a:lnSpc>
            <a:spcBef>
              <a:spcPct val="0"/>
            </a:spcBef>
            <a:spcAft>
              <a:spcPct val="35000"/>
            </a:spcAft>
            <a:buNone/>
          </a:pPr>
          <a:r>
            <a:rPr lang="en-GB" sz="1900" kern="1200"/>
            <a:t>Judges can </a:t>
          </a:r>
          <a:r>
            <a:rPr lang="en-GB" sz="1900" b="1" kern="1200"/>
            <a:t>distinguish</a:t>
          </a:r>
          <a:r>
            <a:rPr lang="en-GB" sz="1900" kern="1200"/>
            <a:t> cases on their facts.</a:t>
          </a:r>
          <a:endParaRPr lang="en-US" sz="1900" kern="1200"/>
        </a:p>
      </dsp:txBody>
      <dsp:txXfrm>
        <a:off x="712731" y="2315510"/>
        <a:ext cx="10260068" cy="617083"/>
      </dsp:txXfrm>
    </dsp:sp>
    <dsp:sp modelId="{DF4EE0DA-D963-4F30-9059-CF423357C798}">
      <dsp:nvSpPr>
        <dsp:cNvPr id="0" name=""/>
        <dsp:cNvSpPr/>
      </dsp:nvSpPr>
      <dsp:spPr>
        <a:xfrm>
          <a:off x="0" y="3086864"/>
          <a:ext cx="10972800" cy="6170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6F177E-57D2-4A7B-A0E6-2B2D28F37236}">
      <dsp:nvSpPr>
        <dsp:cNvPr id="0" name=""/>
        <dsp:cNvSpPr/>
      </dsp:nvSpPr>
      <dsp:spPr>
        <a:xfrm>
          <a:off x="186667" y="3225708"/>
          <a:ext cx="339395" cy="33939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FF081F-5289-4FD4-A13B-EB8D94BAF1AA}">
      <dsp:nvSpPr>
        <dsp:cNvPr id="0" name=""/>
        <dsp:cNvSpPr/>
      </dsp:nvSpPr>
      <dsp:spPr>
        <a:xfrm>
          <a:off x="712731" y="3086864"/>
          <a:ext cx="10260068" cy="617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08" tIns="65308" rIns="65308" bIns="65308" numCol="1" spcCol="1270" anchor="ctr" anchorCtr="0">
          <a:noAutofit/>
        </a:bodyPr>
        <a:lstStyle/>
        <a:p>
          <a:pPr marL="0" lvl="0" indent="0" algn="l" defTabSz="844550">
            <a:lnSpc>
              <a:spcPct val="90000"/>
            </a:lnSpc>
            <a:spcBef>
              <a:spcPct val="0"/>
            </a:spcBef>
            <a:spcAft>
              <a:spcPct val="35000"/>
            </a:spcAft>
            <a:buNone/>
          </a:pPr>
          <a:r>
            <a:rPr lang="en-GB" sz="1900" kern="1200"/>
            <a:t>The </a:t>
          </a:r>
          <a:r>
            <a:rPr lang="en-GB" sz="1900" b="1" kern="1200"/>
            <a:t>Practice Statement</a:t>
          </a:r>
          <a:r>
            <a:rPr lang="en-GB" sz="1900" kern="1200"/>
            <a:t> allows the law to develop and adapt, thus keeping up with modern times.  </a:t>
          </a:r>
          <a:endParaRPr lang="en-US" sz="1900" kern="1200"/>
        </a:p>
      </dsp:txBody>
      <dsp:txXfrm>
        <a:off x="712731" y="3086864"/>
        <a:ext cx="10260068" cy="617083"/>
      </dsp:txXfrm>
    </dsp:sp>
    <dsp:sp modelId="{63DBB535-B18C-4C95-9AF7-B829E12BEDE7}">
      <dsp:nvSpPr>
        <dsp:cNvPr id="0" name=""/>
        <dsp:cNvSpPr/>
      </dsp:nvSpPr>
      <dsp:spPr>
        <a:xfrm>
          <a:off x="0" y="3858218"/>
          <a:ext cx="10972800" cy="6170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F019C9-6656-4F73-A7CB-09239A04532A}">
      <dsp:nvSpPr>
        <dsp:cNvPr id="0" name=""/>
        <dsp:cNvSpPr/>
      </dsp:nvSpPr>
      <dsp:spPr>
        <a:xfrm>
          <a:off x="186667" y="3997062"/>
          <a:ext cx="339395" cy="339395"/>
        </a:xfrm>
        <a:prstGeom prst="rect">
          <a:avLst/>
        </a:prstGeom>
        <a:blipFill>
          <a:blip xmlns:r="http://schemas.openxmlformats.org/officeDocument/2006/relationships" r:embed="rId6">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EA4BEF-C406-4E14-9DF1-1A12888A2731}">
      <dsp:nvSpPr>
        <dsp:cNvPr id="0" name=""/>
        <dsp:cNvSpPr/>
      </dsp:nvSpPr>
      <dsp:spPr>
        <a:xfrm>
          <a:off x="712731" y="3858218"/>
          <a:ext cx="10260068" cy="617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08" tIns="65308" rIns="65308" bIns="65308" numCol="1" spcCol="1270" anchor="ctr" anchorCtr="0">
          <a:noAutofit/>
        </a:bodyPr>
        <a:lstStyle/>
        <a:p>
          <a:pPr marL="0" lvl="0" indent="0" algn="l" defTabSz="844550">
            <a:lnSpc>
              <a:spcPct val="90000"/>
            </a:lnSpc>
            <a:spcBef>
              <a:spcPct val="0"/>
            </a:spcBef>
            <a:spcAft>
              <a:spcPct val="35000"/>
            </a:spcAft>
            <a:buNone/>
          </a:pPr>
          <a:r>
            <a:rPr lang="en-GB" sz="1900" kern="1200" dirty="0"/>
            <a:t>The precedent system has enabled </a:t>
          </a:r>
          <a:r>
            <a:rPr lang="en-GB" sz="1900" b="1" kern="1200" dirty="0"/>
            <a:t>whole areas of law to grow.</a:t>
          </a:r>
          <a:endParaRPr lang="en-US" sz="1900" kern="1200" dirty="0"/>
        </a:p>
      </dsp:txBody>
      <dsp:txXfrm>
        <a:off x="712731" y="3858218"/>
        <a:ext cx="10260068" cy="6170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0C734-68A3-475D-A4D3-07369945AA44}">
      <dsp:nvSpPr>
        <dsp:cNvPr id="0" name=""/>
        <dsp:cNvSpPr/>
      </dsp:nvSpPr>
      <dsp:spPr>
        <a:xfrm>
          <a:off x="1339" y="497521"/>
          <a:ext cx="4701480" cy="298544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472F019-15CC-41F0-AF0E-B9C8FE221950}">
      <dsp:nvSpPr>
        <dsp:cNvPr id="0" name=""/>
        <dsp:cNvSpPr/>
      </dsp:nvSpPr>
      <dsp:spPr>
        <a:xfrm>
          <a:off x="523726" y="993788"/>
          <a:ext cx="4701480" cy="298544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u="sng" kern="1200"/>
            <a:t>Background</a:t>
          </a:r>
          <a:r>
            <a:rPr lang="en-GB" sz="2500" kern="1200"/>
            <a:t>: Family Law addresses </a:t>
          </a:r>
          <a:r>
            <a:rPr lang="en-GB" sz="2500" b="0" i="0" kern="1200"/>
            <a:t>matrimonial, finance (inheritance law, retirements, pensions, and other benefits)</a:t>
          </a:r>
          <a:r>
            <a:rPr lang="en-GB" sz="2500" kern="1200"/>
            <a:t> </a:t>
          </a:r>
          <a:r>
            <a:rPr lang="en-GB" sz="2500" b="0" i="0" kern="1200"/>
            <a:t>and child law. It also covers domestic violence, guardianship, child abuse, and neglect</a:t>
          </a:r>
          <a:endParaRPr lang="en-US" sz="2500" kern="1200"/>
        </a:p>
      </dsp:txBody>
      <dsp:txXfrm>
        <a:off x="611167" y="1081229"/>
        <a:ext cx="4526598" cy="2810558"/>
      </dsp:txXfrm>
    </dsp:sp>
    <dsp:sp modelId="{AD66883C-47C4-4F54-BCF4-E587C5942629}">
      <dsp:nvSpPr>
        <dsp:cNvPr id="0" name=""/>
        <dsp:cNvSpPr/>
      </dsp:nvSpPr>
      <dsp:spPr>
        <a:xfrm>
          <a:off x="5747593" y="497521"/>
          <a:ext cx="4701480" cy="298544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6D0FE94-97D6-42E0-B04E-1A46A7282490}">
      <dsp:nvSpPr>
        <dsp:cNvPr id="0" name=""/>
        <dsp:cNvSpPr/>
      </dsp:nvSpPr>
      <dsp:spPr>
        <a:xfrm>
          <a:off x="6269980" y="993788"/>
          <a:ext cx="4701480" cy="298544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u="sng" kern="1200"/>
            <a:t>Task</a:t>
          </a:r>
          <a:r>
            <a:rPr lang="en-GB" sz="2500" kern="1200"/>
            <a:t>: read the summary of facts and discuss what the judgment might have been; apply or distinguish previous case(s)</a:t>
          </a:r>
          <a:endParaRPr lang="en-US" sz="2500" kern="1200"/>
        </a:p>
      </dsp:txBody>
      <dsp:txXfrm>
        <a:off x="6357421" y="1081229"/>
        <a:ext cx="4526598" cy="28105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B5849-32B3-4B63-914D-B0D1431C43E2}">
      <dsp:nvSpPr>
        <dsp:cNvPr id="0" name=""/>
        <dsp:cNvSpPr/>
      </dsp:nvSpPr>
      <dsp:spPr>
        <a:xfrm>
          <a:off x="0" y="0"/>
          <a:ext cx="1097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694F5E-D3C6-475F-8BF0-7FB8A23BC404}">
      <dsp:nvSpPr>
        <dsp:cNvPr id="0" name=""/>
        <dsp:cNvSpPr/>
      </dsp:nvSpPr>
      <dsp:spPr>
        <a:xfrm>
          <a:off x="0" y="0"/>
          <a:ext cx="10972800" cy="2238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b="0" i="1" kern="1200"/>
            <a:t>“A practical consideration follows from this. Sometimes, having carried out the statutory exercise, the judge’s conclusion involves a more or less equal division of the available assets. More often, this is not so. More often, having looked at all the circumstances, the judge’s decision means that one party will receive a bigger share than the other. Before reaching a firm conclusion and making an order along these lines, a judge would always be well advised to check his tentative views against the yardstick of equality of division. </a:t>
          </a:r>
          <a:r>
            <a:rPr lang="en-GB" sz="2100" b="1" i="1" kern="1200"/>
            <a:t>As a general guide, equality should be departed from only if, and to the extent that, there is good reason for doing so.</a:t>
          </a:r>
          <a:r>
            <a:rPr lang="en-GB" sz="2100" b="0" i="1" kern="1200"/>
            <a:t>”</a:t>
          </a:r>
          <a:endParaRPr lang="en-US" sz="2100" kern="1200"/>
        </a:p>
      </dsp:txBody>
      <dsp:txXfrm>
        <a:off x="0" y="0"/>
        <a:ext cx="10972800" cy="2238374"/>
      </dsp:txXfrm>
    </dsp:sp>
    <dsp:sp modelId="{2DA453DE-8428-4343-A506-DEE76CE1A914}">
      <dsp:nvSpPr>
        <dsp:cNvPr id="0" name=""/>
        <dsp:cNvSpPr/>
      </dsp:nvSpPr>
      <dsp:spPr>
        <a:xfrm>
          <a:off x="0" y="2238374"/>
          <a:ext cx="1097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E67400-0C85-45FD-A820-FBDAE2BA8526}">
      <dsp:nvSpPr>
        <dsp:cNvPr id="0" name=""/>
        <dsp:cNvSpPr/>
      </dsp:nvSpPr>
      <dsp:spPr>
        <a:xfrm>
          <a:off x="0" y="2238374"/>
          <a:ext cx="10972800" cy="2238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b="0" i="0" kern="1200"/>
            <a:t>Lord Nicholls</a:t>
          </a:r>
          <a:endParaRPr lang="en-US" sz="2100" kern="1200"/>
        </a:p>
      </dsp:txBody>
      <dsp:txXfrm>
        <a:off x="0" y="2238374"/>
        <a:ext cx="10972800" cy="22383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C11F9-9515-4803-95E9-97F4EE30CD06}">
      <dsp:nvSpPr>
        <dsp:cNvPr id="0" name=""/>
        <dsp:cNvSpPr/>
      </dsp:nvSpPr>
      <dsp:spPr>
        <a:xfrm>
          <a:off x="0" y="546"/>
          <a:ext cx="10972800" cy="12787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FD8EF6-9785-482F-ACA9-E688590569F0}">
      <dsp:nvSpPr>
        <dsp:cNvPr id="0" name=""/>
        <dsp:cNvSpPr/>
      </dsp:nvSpPr>
      <dsp:spPr>
        <a:xfrm>
          <a:off x="386824" y="288267"/>
          <a:ext cx="703317" cy="70331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81C854-38AE-4732-B357-ADAD97CE8167}">
      <dsp:nvSpPr>
        <dsp:cNvPr id="0" name=""/>
        <dsp:cNvSpPr/>
      </dsp:nvSpPr>
      <dsp:spPr>
        <a:xfrm>
          <a:off x="1476966" y="546"/>
          <a:ext cx="9495833" cy="127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35" tIns="135335" rIns="135335" bIns="135335" numCol="1" spcCol="1270" anchor="ctr" anchorCtr="0">
          <a:noAutofit/>
        </a:bodyPr>
        <a:lstStyle/>
        <a:p>
          <a:pPr marL="0" lvl="0" indent="0" algn="l" defTabSz="1111250">
            <a:lnSpc>
              <a:spcPct val="90000"/>
            </a:lnSpc>
            <a:spcBef>
              <a:spcPct val="0"/>
            </a:spcBef>
            <a:spcAft>
              <a:spcPct val="35000"/>
            </a:spcAft>
            <a:buNone/>
          </a:pPr>
          <a:r>
            <a:rPr lang="en-GB" sz="2500" kern="1200"/>
            <a:t>Ratio decidendi: the rule necessary for resolving the issue under discussion</a:t>
          </a:r>
          <a:endParaRPr lang="en-US" sz="2500" kern="1200"/>
        </a:p>
      </dsp:txBody>
      <dsp:txXfrm>
        <a:off x="1476966" y="546"/>
        <a:ext cx="9495833" cy="1278759"/>
      </dsp:txXfrm>
    </dsp:sp>
    <dsp:sp modelId="{BDA13610-90D6-4326-B950-EDEDD850D9D2}">
      <dsp:nvSpPr>
        <dsp:cNvPr id="0" name=""/>
        <dsp:cNvSpPr/>
      </dsp:nvSpPr>
      <dsp:spPr>
        <a:xfrm>
          <a:off x="0" y="1598995"/>
          <a:ext cx="10972800" cy="12787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D1C57-22E8-41C8-BC13-58522423C44D}">
      <dsp:nvSpPr>
        <dsp:cNvPr id="0" name=""/>
        <dsp:cNvSpPr/>
      </dsp:nvSpPr>
      <dsp:spPr>
        <a:xfrm>
          <a:off x="386824" y="1886716"/>
          <a:ext cx="703317" cy="70331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5DBA21-A957-429E-A4F8-BF5F593DDC41}">
      <dsp:nvSpPr>
        <dsp:cNvPr id="0" name=""/>
        <dsp:cNvSpPr/>
      </dsp:nvSpPr>
      <dsp:spPr>
        <a:xfrm>
          <a:off x="1476966" y="1598995"/>
          <a:ext cx="4937760" cy="127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35" tIns="135335" rIns="135335" bIns="135335" numCol="1" spcCol="1270" anchor="ctr" anchorCtr="0">
          <a:noAutofit/>
        </a:bodyPr>
        <a:lstStyle/>
        <a:p>
          <a:pPr marL="0" lvl="0" indent="0" algn="l" defTabSz="1111250">
            <a:lnSpc>
              <a:spcPct val="90000"/>
            </a:lnSpc>
            <a:spcBef>
              <a:spcPct val="0"/>
            </a:spcBef>
            <a:spcAft>
              <a:spcPct val="35000"/>
            </a:spcAft>
            <a:buNone/>
          </a:pPr>
          <a:r>
            <a:rPr lang="en-GB" sz="2500" kern="1200"/>
            <a:t>Obiter dictum: other observations</a:t>
          </a:r>
          <a:endParaRPr lang="en-US" sz="2500" kern="1200"/>
        </a:p>
      </dsp:txBody>
      <dsp:txXfrm>
        <a:off x="1476966" y="1598995"/>
        <a:ext cx="4937760" cy="1278759"/>
      </dsp:txXfrm>
    </dsp:sp>
    <dsp:sp modelId="{31482792-8831-46F6-BBC0-E466E3DC1B55}">
      <dsp:nvSpPr>
        <dsp:cNvPr id="0" name=""/>
        <dsp:cNvSpPr/>
      </dsp:nvSpPr>
      <dsp:spPr>
        <a:xfrm>
          <a:off x="6414726" y="1598995"/>
          <a:ext cx="4558073" cy="127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35" tIns="135335" rIns="135335" bIns="135335" numCol="1" spcCol="1270" anchor="ctr" anchorCtr="0">
          <a:noAutofit/>
        </a:bodyPr>
        <a:lstStyle/>
        <a:p>
          <a:pPr marL="0" lvl="0" indent="0" algn="l" defTabSz="800100">
            <a:lnSpc>
              <a:spcPct val="90000"/>
            </a:lnSpc>
            <a:spcBef>
              <a:spcPct val="0"/>
            </a:spcBef>
            <a:spcAft>
              <a:spcPct val="35000"/>
            </a:spcAft>
            <a:buNone/>
          </a:pPr>
          <a:r>
            <a:rPr lang="en-GB" sz="1800" kern="1200"/>
            <a:t>Responding to arguments of counsel</a:t>
          </a:r>
          <a:endParaRPr lang="en-US" sz="1800" kern="1200"/>
        </a:p>
        <a:p>
          <a:pPr marL="0" lvl="0" indent="0" algn="l" defTabSz="800100">
            <a:lnSpc>
              <a:spcPct val="90000"/>
            </a:lnSpc>
            <a:spcBef>
              <a:spcPct val="0"/>
            </a:spcBef>
            <a:spcAft>
              <a:spcPct val="35000"/>
            </a:spcAft>
            <a:buNone/>
          </a:pPr>
          <a:r>
            <a:rPr lang="en-GB" sz="1800" kern="1200"/>
            <a:t>Identifying issues to be resolved in the future </a:t>
          </a:r>
          <a:endParaRPr lang="en-US" sz="1800" kern="1200"/>
        </a:p>
      </dsp:txBody>
      <dsp:txXfrm>
        <a:off x="6414726" y="1598995"/>
        <a:ext cx="4558073" cy="1278759"/>
      </dsp:txXfrm>
    </dsp:sp>
    <dsp:sp modelId="{B94E15C9-55CF-4BDD-B213-DC9744571047}">
      <dsp:nvSpPr>
        <dsp:cNvPr id="0" name=""/>
        <dsp:cNvSpPr/>
      </dsp:nvSpPr>
      <dsp:spPr>
        <a:xfrm>
          <a:off x="0" y="3197444"/>
          <a:ext cx="10972800" cy="12787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E8CFE5-0712-4E77-8750-B354B96F8793}">
      <dsp:nvSpPr>
        <dsp:cNvPr id="0" name=""/>
        <dsp:cNvSpPr/>
      </dsp:nvSpPr>
      <dsp:spPr>
        <a:xfrm>
          <a:off x="386824" y="3485165"/>
          <a:ext cx="703317" cy="70331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620AE3-0E23-48AC-B374-BC0C26BBEE4C}">
      <dsp:nvSpPr>
        <dsp:cNvPr id="0" name=""/>
        <dsp:cNvSpPr/>
      </dsp:nvSpPr>
      <dsp:spPr>
        <a:xfrm>
          <a:off x="1476966" y="3197444"/>
          <a:ext cx="4937760" cy="127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35" tIns="135335" rIns="135335" bIns="135335" numCol="1" spcCol="1270" anchor="ctr" anchorCtr="0">
          <a:noAutofit/>
        </a:bodyPr>
        <a:lstStyle/>
        <a:p>
          <a:pPr marL="0" lvl="0" indent="0" algn="l" defTabSz="1111250">
            <a:lnSpc>
              <a:spcPct val="90000"/>
            </a:lnSpc>
            <a:spcBef>
              <a:spcPct val="0"/>
            </a:spcBef>
            <a:spcAft>
              <a:spcPct val="35000"/>
            </a:spcAft>
            <a:buNone/>
          </a:pPr>
          <a:r>
            <a:rPr lang="en-GB" sz="2500" kern="1200"/>
            <a:t>The limits of rulings</a:t>
          </a:r>
          <a:endParaRPr lang="en-US" sz="2500" kern="1200"/>
        </a:p>
      </dsp:txBody>
      <dsp:txXfrm>
        <a:off x="1476966" y="3197444"/>
        <a:ext cx="4937760" cy="1278759"/>
      </dsp:txXfrm>
    </dsp:sp>
    <dsp:sp modelId="{3AC13619-2C0D-45C9-9E85-3C40617DEAE7}">
      <dsp:nvSpPr>
        <dsp:cNvPr id="0" name=""/>
        <dsp:cNvSpPr/>
      </dsp:nvSpPr>
      <dsp:spPr>
        <a:xfrm>
          <a:off x="6414726" y="3197444"/>
          <a:ext cx="4558073" cy="127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35" tIns="135335" rIns="135335" bIns="135335" numCol="1" spcCol="1270" anchor="ctr" anchorCtr="0">
          <a:noAutofit/>
        </a:bodyPr>
        <a:lstStyle/>
        <a:p>
          <a:pPr marL="0" lvl="0" indent="0" algn="l" defTabSz="800100">
            <a:lnSpc>
              <a:spcPct val="90000"/>
            </a:lnSpc>
            <a:spcBef>
              <a:spcPct val="0"/>
            </a:spcBef>
            <a:spcAft>
              <a:spcPct val="35000"/>
            </a:spcAft>
            <a:buNone/>
          </a:pPr>
          <a:r>
            <a:rPr lang="en-GB" sz="1800" kern="1200"/>
            <a:t>Positive rules</a:t>
          </a:r>
          <a:endParaRPr lang="en-US" sz="1800" kern="1200"/>
        </a:p>
        <a:p>
          <a:pPr marL="0" lvl="0" indent="0" algn="l" defTabSz="800100">
            <a:lnSpc>
              <a:spcPct val="90000"/>
            </a:lnSpc>
            <a:spcBef>
              <a:spcPct val="0"/>
            </a:spcBef>
            <a:spcAft>
              <a:spcPct val="35000"/>
            </a:spcAft>
            <a:buNone/>
          </a:pPr>
          <a:r>
            <a:rPr lang="en-GB" sz="1800" kern="1200"/>
            <a:t>Negative rules</a:t>
          </a:r>
          <a:endParaRPr lang="en-US" sz="1800" kern="1200"/>
        </a:p>
      </dsp:txBody>
      <dsp:txXfrm>
        <a:off x="6414726" y="3197444"/>
        <a:ext cx="4558073" cy="12787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696E9-CAB8-465F-8FE2-8A555AE7684A}">
      <dsp:nvSpPr>
        <dsp:cNvPr id="0" name=""/>
        <dsp:cNvSpPr/>
      </dsp:nvSpPr>
      <dsp:spPr>
        <a:xfrm>
          <a:off x="0" y="546"/>
          <a:ext cx="10972800" cy="12787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89DB16-98B1-48AD-8AA3-DB6024D3B7E2}">
      <dsp:nvSpPr>
        <dsp:cNvPr id="0" name=""/>
        <dsp:cNvSpPr/>
      </dsp:nvSpPr>
      <dsp:spPr>
        <a:xfrm>
          <a:off x="386824" y="288267"/>
          <a:ext cx="703317" cy="70331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ED3E52-8078-4744-8A60-62B6115D8DFB}">
      <dsp:nvSpPr>
        <dsp:cNvPr id="0" name=""/>
        <dsp:cNvSpPr/>
      </dsp:nvSpPr>
      <dsp:spPr>
        <a:xfrm>
          <a:off x="1476966" y="546"/>
          <a:ext cx="9495833" cy="127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35" tIns="135335" rIns="135335" bIns="135335" numCol="1" spcCol="1270" anchor="ctr" anchorCtr="0">
          <a:noAutofit/>
        </a:bodyPr>
        <a:lstStyle/>
        <a:p>
          <a:pPr marL="0" lvl="0" indent="0" algn="l" defTabSz="1111250">
            <a:lnSpc>
              <a:spcPct val="100000"/>
            </a:lnSpc>
            <a:spcBef>
              <a:spcPct val="0"/>
            </a:spcBef>
            <a:spcAft>
              <a:spcPct val="35000"/>
            </a:spcAft>
            <a:buNone/>
          </a:pPr>
          <a:r>
            <a:rPr lang="en-GB" sz="2500" kern="1200"/>
            <a:t>Following = applying the rule exactly to facts</a:t>
          </a:r>
          <a:endParaRPr lang="en-US" sz="2500" kern="1200"/>
        </a:p>
      </dsp:txBody>
      <dsp:txXfrm>
        <a:off x="1476966" y="546"/>
        <a:ext cx="9495833" cy="1278759"/>
      </dsp:txXfrm>
    </dsp:sp>
    <dsp:sp modelId="{DD86D041-B59F-455C-B341-17103D369786}">
      <dsp:nvSpPr>
        <dsp:cNvPr id="0" name=""/>
        <dsp:cNvSpPr/>
      </dsp:nvSpPr>
      <dsp:spPr>
        <a:xfrm>
          <a:off x="0" y="1598995"/>
          <a:ext cx="10972800" cy="12787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62D66F-76C4-49E0-8C1E-D183FAF6A46C}">
      <dsp:nvSpPr>
        <dsp:cNvPr id="0" name=""/>
        <dsp:cNvSpPr/>
      </dsp:nvSpPr>
      <dsp:spPr>
        <a:xfrm>
          <a:off x="386824" y="1886716"/>
          <a:ext cx="703317" cy="70331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2C40C5-CEBF-4462-9E50-A9F4166064BA}">
      <dsp:nvSpPr>
        <dsp:cNvPr id="0" name=""/>
        <dsp:cNvSpPr/>
      </dsp:nvSpPr>
      <dsp:spPr>
        <a:xfrm>
          <a:off x="1476966" y="1598995"/>
          <a:ext cx="9495833" cy="127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35" tIns="135335" rIns="135335" bIns="135335" numCol="1" spcCol="1270" anchor="ctr" anchorCtr="0">
          <a:noAutofit/>
        </a:bodyPr>
        <a:lstStyle/>
        <a:p>
          <a:pPr marL="0" lvl="0" indent="0" algn="l" defTabSz="1111250">
            <a:lnSpc>
              <a:spcPct val="100000"/>
            </a:lnSpc>
            <a:spcBef>
              <a:spcPct val="0"/>
            </a:spcBef>
            <a:spcAft>
              <a:spcPct val="35000"/>
            </a:spcAft>
            <a:buNone/>
          </a:pPr>
          <a:r>
            <a:rPr lang="en-GB" sz="2500" kern="1200"/>
            <a:t>Strong distinguishing = changing the rule by adding a qualification</a:t>
          </a:r>
          <a:endParaRPr lang="en-US" sz="2500" kern="1200"/>
        </a:p>
      </dsp:txBody>
      <dsp:txXfrm>
        <a:off x="1476966" y="1598995"/>
        <a:ext cx="9495833" cy="1278759"/>
      </dsp:txXfrm>
    </dsp:sp>
    <dsp:sp modelId="{6FCFCA0A-49EF-4C6B-8E9D-46A0B1207AC3}">
      <dsp:nvSpPr>
        <dsp:cNvPr id="0" name=""/>
        <dsp:cNvSpPr/>
      </dsp:nvSpPr>
      <dsp:spPr>
        <a:xfrm>
          <a:off x="0" y="3197444"/>
          <a:ext cx="10972800" cy="12787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8B814B-4E92-4A2F-AA43-BC399ADC872B}">
      <dsp:nvSpPr>
        <dsp:cNvPr id="0" name=""/>
        <dsp:cNvSpPr/>
      </dsp:nvSpPr>
      <dsp:spPr>
        <a:xfrm>
          <a:off x="386824" y="3485165"/>
          <a:ext cx="703317" cy="70331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1EFAD5-3338-4A74-AF12-A3FAB475802B}">
      <dsp:nvSpPr>
        <dsp:cNvPr id="0" name=""/>
        <dsp:cNvSpPr/>
      </dsp:nvSpPr>
      <dsp:spPr>
        <a:xfrm>
          <a:off x="1476966" y="3197444"/>
          <a:ext cx="9495833" cy="127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35" tIns="135335" rIns="135335" bIns="135335" numCol="1" spcCol="1270" anchor="ctr" anchorCtr="0">
          <a:noAutofit/>
        </a:bodyPr>
        <a:lstStyle/>
        <a:p>
          <a:pPr marL="0" lvl="0" indent="0" algn="l" defTabSz="1111250">
            <a:lnSpc>
              <a:spcPct val="100000"/>
            </a:lnSpc>
            <a:spcBef>
              <a:spcPct val="0"/>
            </a:spcBef>
            <a:spcAft>
              <a:spcPct val="35000"/>
            </a:spcAft>
            <a:buNone/>
          </a:pPr>
          <a:r>
            <a:rPr lang="en-GB" sz="2500" kern="1200" dirty="0"/>
            <a:t>Weak distinguishing = Explaining why the facts in the instant case do not fit within the ruling</a:t>
          </a:r>
          <a:endParaRPr lang="en-US" sz="2500" kern="1200" dirty="0"/>
        </a:p>
      </dsp:txBody>
      <dsp:txXfrm>
        <a:off x="1476966" y="3197444"/>
        <a:ext cx="9495833" cy="12787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93C4C-867F-47E2-AA28-D61BD2299A78}">
      <dsp:nvSpPr>
        <dsp:cNvPr id="0" name=""/>
        <dsp:cNvSpPr/>
      </dsp:nvSpPr>
      <dsp:spPr>
        <a:xfrm>
          <a:off x="0" y="48613"/>
          <a:ext cx="10972800" cy="1053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1" kern="1200"/>
            <a:t>C v. C (Non-molestation Order: Jurisdiction) </a:t>
          </a:r>
          <a:r>
            <a:rPr lang="en-US" sz="1900" kern="1200"/>
            <a:t>[1998] 1 FLR 554</a:t>
          </a:r>
        </a:p>
      </dsp:txBody>
      <dsp:txXfrm>
        <a:off x="51444" y="100057"/>
        <a:ext cx="10869912" cy="950952"/>
      </dsp:txXfrm>
    </dsp:sp>
    <dsp:sp modelId="{39FE23A1-4888-4346-92CD-21160CFB53D2}">
      <dsp:nvSpPr>
        <dsp:cNvPr id="0" name=""/>
        <dsp:cNvSpPr/>
      </dsp:nvSpPr>
      <dsp:spPr>
        <a:xfrm>
          <a:off x="0" y="1157174"/>
          <a:ext cx="10972800" cy="1053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Sir Stephen Brown P:</a:t>
          </a:r>
          <a:endParaRPr lang="en-US" sz="1900" kern="1200" dirty="0"/>
        </a:p>
      </dsp:txBody>
      <dsp:txXfrm>
        <a:off x="51444" y="1208618"/>
        <a:ext cx="10869912" cy="950952"/>
      </dsp:txXfrm>
    </dsp:sp>
    <dsp:sp modelId="{B9AA0DFB-12FE-48EE-A619-89C518FCB936}">
      <dsp:nvSpPr>
        <dsp:cNvPr id="0" name=""/>
        <dsp:cNvSpPr/>
      </dsp:nvSpPr>
      <dsp:spPr>
        <a:xfrm>
          <a:off x="0" y="2265735"/>
          <a:ext cx="10972800" cy="1053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1" kern="1200" dirty="0"/>
            <a:t>There is no legal definition of 'molestation'. </a:t>
          </a:r>
          <a:r>
            <a:rPr lang="en-GB" sz="1900" b="0" i="0" kern="1200" dirty="0"/>
            <a:t>Molestation involves any form of physical, sexual or psychological molestation or harassment that has a serious impact on the health and well-being of the applicant. Violence is not a prerequisite.</a:t>
          </a:r>
          <a:endParaRPr lang="en-US" sz="1900" kern="1200" dirty="0"/>
        </a:p>
      </dsp:txBody>
      <dsp:txXfrm>
        <a:off x="51444" y="2317179"/>
        <a:ext cx="10869912" cy="950952"/>
      </dsp:txXfrm>
    </dsp:sp>
    <dsp:sp modelId="{20F083FE-1508-4434-A7E2-5540225C736E}">
      <dsp:nvSpPr>
        <dsp:cNvPr id="0" name=""/>
        <dsp:cNvSpPr/>
      </dsp:nvSpPr>
      <dsp:spPr>
        <a:xfrm>
          <a:off x="0" y="3374295"/>
          <a:ext cx="10972800" cy="1053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a:t>A positive intent to molest does not need to be established nor does there need to be some direct interaction between the respondent and the applicant or child. It is sufficient if the conduct is deliberate and that it has the consequence of causing or being likely to cause distress or harassment to the applicant or a child.</a:t>
          </a:r>
          <a:endParaRPr lang="en-US" sz="1900" kern="1200"/>
        </a:p>
      </dsp:txBody>
      <dsp:txXfrm>
        <a:off x="51444" y="3425739"/>
        <a:ext cx="10869912" cy="95095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D95890B-B5F7-47BB-AD03-2F66934E7936}" type="datetime1">
              <a:rPr lang="en-GB" smtClean="0"/>
              <a:t>26/09/2024</a:t>
            </a:fld>
            <a:endParaRPr lang="en-GB"/>
          </a:p>
        </p:txBody>
      </p:sp>
      <p:sp>
        <p:nvSpPr>
          <p:cNvPr id="4" name="Footer Placeholder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B28A1AC-D174-D44D-BB31-612041F19AA1}" type="slidenum">
              <a:rPr lang="en-GB" smtClean="0"/>
              <a:t>‹#›</a:t>
            </a:fld>
            <a:endParaRPr lang="en-GB"/>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E97CF-47BE-4E56-8867-5B4547E04FFD}" type="datetime1">
              <a:rPr lang="en-GB" noProof="0" smtClean="0"/>
              <a:t>26/09/2024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BB647-C433-47FB-A32A-A6B0297C7E48}" type="slidenum">
              <a:rPr lang="en-GB" noProof="0" smtClean="0"/>
              <a:t>‹#›</a:t>
            </a:fld>
            <a:endParaRPr lang="en-GB" noProof="0"/>
          </a:p>
        </p:txBody>
      </p:sp>
    </p:spTree>
    <p:extLst>
      <p:ext uri="{BB962C8B-B14F-4D97-AF65-F5344CB8AC3E}">
        <p14:creationId xmlns:p14="http://schemas.microsoft.com/office/powerpoint/2010/main" val="7115227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0" name="Google Shape;250;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933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7" name="Google Shape;257;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6202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4" name="Google Shape;264;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55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0" name="Google Shape;290;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286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5" name="Google Shape;315;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912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5" name="Google Shape;305;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8443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means that the system is predictable, and therefore people can plan ahead with reasonable confidence that they are acting within the law.</a:t>
            </a:r>
          </a:p>
          <a:p>
            <a:endParaRPr lang="en-GB" dirty="0"/>
          </a:p>
        </p:txBody>
      </p:sp>
      <p:sp>
        <p:nvSpPr>
          <p:cNvPr id="4" name="Slide Number Placeholder 3"/>
          <p:cNvSpPr>
            <a:spLocks noGrp="1"/>
          </p:cNvSpPr>
          <p:nvPr>
            <p:ph type="sldNum" sz="quarter" idx="5"/>
          </p:nvPr>
        </p:nvSpPr>
        <p:spPr/>
        <p:txBody>
          <a:bodyPr/>
          <a:lstStyle/>
          <a:p>
            <a:fld id="{FCABB647-C433-47FB-A32A-A6B0297C7E48}" type="slidenum">
              <a:rPr lang="en-GB" noProof="0" smtClean="0"/>
              <a:t>31</a:t>
            </a:fld>
            <a:endParaRPr lang="en-GB" noProof="0"/>
          </a:p>
        </p:txBody>
      </p:sp>
    </p:spTree>
    <p:extLst>
      <p:ext uri="{BB962C8B-B14F-4D97-AF65-F5344CB8AC3E}">
        <p14:creationId xmlns:p14="http://schemas.microsoft.com/office/powerpoint/2010/main" val="3681692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0" name="Google Shape;150;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5" name="Google Shape;205;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2" name="Google Shape;322;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ABB647-C433-47FB-A32A-A6B0297C7E48}" type="slidenum">
              <a:rPr lang="en-GB" smtClean="0"/>
              <a:t>2</a:t>
            </a:fld>
            <a:endParaRPr lang="en-GB"/>
          </a:p>
        </p:txBody>
      </p:sp>
    </p:spTree>
    <p:extLst>
      <p:ext uri="{BB962C8B-B14F-4D97-AF65-F5344CB8AC3E}">
        <p14:creationId xmlns:p14="http://schemas.microsoft.com/office/powerpoint/2010/main" val="1863671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0" name="Google Shape;330;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7" name="Google Shape;337;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046d743e85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046d743e85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5" name="Google Shape;345;p22:notes"/>
          <p:cNvSpPr txBox="1">
            <a:spLocks noGrp="1"/>
          </p:cNvSpPr>
          <p:nvPr>
            <p:ph type="sldNum" idx="12"/>
          </p:nvPr>
        </p:nvSpPr>
        <p:spPr>
          <a:xfrm>
            <a:off x="0" y="8818018"/>
            <a:ext cx="7010400" cy="464820"/>
          </a:xfrm>
          <a:prstGeom prst="rect">
            <a:avLst/>
          </a:prstGeom>
          <a:noFill/>
          <a:ln>
            <a:noFill/>
          </a:ln>
        </p:spPr>
        <p:txBody>
          <a:bodyPr spcFirstLastPara="1" wrap="square" lIns="93175" tIns="46575" rIns="93175" bIns="46575" anchor="b" anchorCtr="0">
            <a:noAutofit/>
          </a:bodyPr>
          <a:lstStyle/>
          <a:p>
            <a:pPr marL="0" lvl="0" indent="0" algn="ct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4" name="Google Shape;354;p23:notes"/>
          <p:cNvSpPr txBox="1">
            <a:spLocks noGrp="1"/>
          </p:cNvSpPr>
          <p:nvPr>
            <p:ph type="sldNum" idx="12"/>
          </p:nvPr>
        </p:nvSpPr>
        <p:spPr>
          <a:xfrm>
            <a:off x="0" y="8818018"/>
            <a:ext cx="7010400" cy="464820"/>
          </a:xfrm>
          <a:prstGeom prst="rect">
            <a:avLst/>
          </a:prstGeom>
          <a:noFill/>
          <a:ln>
            <a:noFill/>
          </a:ln>
        </p:spPr>
        <p:txBody>
          <a:bodyPr spcFirstLastPara="1" wrap="square" lIns="93175" tIns="46575" rIns="93175" bIns="46575" anchor="b" anchorCtr="0">
            <a:noAutofit/>
          </a:bodyPr>
          <a:lstStyle/>
          <a:p>
            <a:pPr marL="0" lvl="0" indent="0" algn="ct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2" name="Google Shape;362;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0" name="Google Shape;370;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7" name="Google Shape;377;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4" name="Google Shape;384;p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1" name="Google Shape;391;p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8" name="Google Shape;398;p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5" name="Google Shape;405;p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13" name="Google Shape;413;p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20" name="Google Shape;420;p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27" name="Google Shape;427;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34" name="Google Shape;43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1" name="Google Shape;441;p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5" name="Google Shape;135;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0713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02954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8" name="Google Shape;448;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01f9ae114f_0_318: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559" name="Google Shape;559;g301f9ae114f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046d743e85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g3046d743e85_1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046d743e85_0_12: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15" name="Google Shape;115;g3046d743e85_0_12:notes"/>
          <p:cNvSpPr>
            <a:spLocks noGrp="1" noRot="1" noChangeAspect="1"/>
          </p:cNvSpPr>
          <p:nvPr>
            <p:ph type="sldImg" idx="2"/>
          </p:nvPr>
        </p:nvSpPr>
        <p:spPr>
          <a:xfrm>
            <a:off x="397565" y="685488"/>
            <a:ext cx="6063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71CCD35-B347-8D94-B1A3-6CCB1BF127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160A06E-D783-3780-84F2-220892BE3A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6632237-FAC7-30EC-3EF0-73D0B87EAE78}"/>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84600A0-C6F5-453D-AD5F-1CDAD11A5854}"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extLst>
      <p:ext uri="{BB962C8B-B14F-4D97-AF65-F5344CB8AC3E}">
        <p14:creationId xmlns:p14="http://schemas.microsoft.com/office/powerpoint/2010/main" val="610820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2" name="Google Shape;212;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004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3E1C1AA-94F1-79CD-F3F9-0BD5B9E5E1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F9E49DBF-BD26-347D-EFC3-44711F4BBD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35EA668B-F1BD-123E-3C17-3657944DEA2B}"/>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D27663C-0546-4AEC-A781-E142A6CEBFFD}"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Tree>
    <p:extLst>
      <p:ext uri="{BB962C8B-B14F-4D97-AF65-F5344CB8AC3E}">
        <p14:creationId xmlns:p14="http://schemas.microsoft.com/office/powerpoint/2010/main" val="2917550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n-US" noProof="0"/>
              <a:t>Click icon to add picture</a:t>
            </a:r>
            <a:endParaRPr lang="en-GB" noProof="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n-US" noProof="0"/>
              <a:t>Click to edit Master title style</a:t>
            </a:r>
            <a:endParaRPr lang="en-GB" noProof="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n-US" noProof="0"/>
              <a:t>Click icon to add picture</a:t>
            </a:r>
            <a:endParaRPr lang="en-GB" noProof="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n-US" noProof="0"/>
              <a:t>Click to edit Master title style</a:t>
            </a:r>
            <a:endParaRPr lang="en-GB" noProof="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n-US" noProof="0"/>
              <a:t>Click icon to add picture</a:t>
            </a:r>
            <a:endParaRPr lang="en-GB" noProof="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n-US" noProof="0"/>
              <a:t>Click to edit Master title style</a:t>
            </a:r>
            <a:endParaRPr lang="en-GB" noProof="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n-US" noProof="0"/>
              <a:t>Click icon to add picture</a:t>
            </a:r>
            <a:endParaRPr lang="en-GB" noProof="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n-US" noProof="0"/>
              <a:t>Click to edit Master title style</a:t>
            </a:r>
            <a:endParaRPr lang="en-GB" noProof="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rtlCol="0"/>
          <a:lstStyle/>
          <a:p>
            <a:pPr rtl="0"/>
            <a:r>
              <a:rPr lang="en-US" noProof="0"/>
              <a:t>Click icon to add picture</a:t>
            </a:r>
            <a:endParaRPr lang="en-GB" noProof="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n-US" noProof="0"/>
              <a:t>Click to edit Master title style</a:t>
            </a:r>
            <a:endParaRPr lang="en-GB" noProof="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rtlCol="0"/>
          <a:lstStyle/>
          <a:p>
            <a:pPr rtl="0"/>
            <a:r>
              <a:rPr lang="en-US" noProof="0"/>
              <a:t>Click icon to add picture</a:t>
            </a:r>
            <a:endParaRPr lang="en-GB" noProof="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n-US" noProof="0"/>
              <a:t>Click to edit Master title style</a:t>
            </a:r>
            <a:endParaRPr lang="en-GB" noProof="0"/>
          </a:p>
        </p:txBody>
      </p:sp>
    </p:spTree>
    <p:extLst>
      <p:ext uri="{BB962C8B-B14F-4D97-AF65-F5344CB8AC3E}">
        <p14:creationId xmlns:p14="http://schemas.microsoft.com/office/powerpoint/2010/main" val="1496456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en-US" noProof="0"/>
              <a:t>Click icon to add picture</a:t>
            </a:r>
            <a:endParaRPr lang="en-GB" noProof="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n-US" noProof="0"/>
              <a:t>Click to edit Master title style</a:t>
            </a:r>
            <a:endParaRPr lang="en-GB" noProof="0"/>
          </a:p>
        </p:txBody>
      </p:sp>
    </p:spTree>
    <p:extLst>
      <p:ext uri="{BB962C8B-B14F-4D97-AF65-F5344CB8AC3E}">
        <p14:creationId xmlns:p14="http://schemas.microsoft.com/office/powerpoint/2010/main" val="780326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en-US" noProof="0"/>
              <a:t>Click icon to add picture</a:t>
            </a:r>
            <a:endParaRPr lang="en-GB" noProof="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n-US" noProof="0"/>
              <a:t>Click to edit Master title style</a:t>
            </a:r>
            <a:endParaRPr lang="en-GB" noProof="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B68CFB5E-3ADE-4734-9362-C87DEFA0B627}"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n-GB"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Tree>
    <p:extLst>
      <p:ext uri="{BB962C8B-B14F-4D97-AF65-F5344CB8AC3E}">
        <p14:creationId xmlns:p14="http://schemas.microsoft.com/office/powerpoint/2010/main" val="3420737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C6D5678C-FCEF-426B-BD1B-4B3EB8BB6128}"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n-GB"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1AC5E112-1A77-4100-A10D-110C68F58880}"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n-GB" noProof="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n-US" noProof="0"/>
              <a:t>Click icon to add picture</a:t>
            </a:r>
            <a:endParaRPr lang="en-GB" noProof="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n-US" noProof="0"/>
              <a:t>Click to edit Master title style</a:t>
            </a:r>
            <a:endParaRPr lang="en-GB" noProof="0"/>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n-US" noProof="0"/>
              <a:t>Click icon to add picture</a:t>
            </a:r>
            <a:endParaRPr lang="en-GB" noProof="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9C62D062-522F-42F0-888D-56F83698B8CD}"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n-GB" noProof="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n-US" noProof="0"/>
              <a:t>Click icon to add picture</a:t>
            </a:r>
            <a:endParaRPr lang="en-GB" noProof="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2071957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n-US" noProof="0"/>
              <a:t>Click icon to add picture</a:t>
            </a:r>
            <a:endParaRPr lang="en-GB" noProof="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912183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n-US" noProof="0"/>
              <a:t>Click icon to add picture</a:t>
            </a:r>
            <a:endParaRPr lang="en-GB" noProof="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4249264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n-US" noProof="0"/>
              <a:t>Click icon to add picture</a:t>
            </a:r>
            <a:endParaRPr lang="en-GB" noProof="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3647893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39CBB070-458D-4610-B80D-90D1A946D183}"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rtlCol="0"/>
          <a:lstStyle/>
          <a:p>
            <a:pPr rtl="0"/>
            <a:r>
              <a:rPr lang="en-US" noProof="0"/>
              <a:t>Click icon to add picture</a:t>
            </a:r>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n-GB" noProof="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B7B17A1A-1BA7-4598-B97B-4543CDFD6F26}"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rtlCol="0"/>
          <a:lstStyle/>
          <a:p>
            <a:pPr rtl="0"/>
            <a:r>
              <a:rPr lang="en-US" noProof="0"/>
              <a:t>Click icon to add picture</a:t>
            </a:r>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n-GB" noProof="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rtlCol="0"/>
          <a:lstStyle/>
          <a:p>
            <a:pPr rtl="0"/>
            <a:r>
              <a:rPr lang="en-US" noProof="0"/>
              <a:t>Click icon to add picture</a:t>
            </a:r>
            <a:endParaRPr lang="en-GB" noProof="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FF368BD9-D2FA-4457-BF34-0B4794DDABB6}"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n-GB" noProof="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rtlCol="0"/>
          <a:lstStyle/>
          <a:p>
            <a:pPr rtl="0"/>
            <a:r>
              <a:rPr lang="en-US" noProof="0"/>
              <a:t>Click icon to add picture</a:t>
            </a:r>
            <a:endParaRPr lang="en-GB" noProof="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E0A1A0D6-8385-49CC-9CD1-FD1A6FA813CD}"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n-GB" noProof="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1448996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n-US" noProof="0"/>
              <a:t>Click icon to add picture</a:t>
            </a:r>
            <a:endParaRPr lang="en-GB" noProof="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n-GB" noProof="0"/>
              <a:t>TITLE </a:t>
            </a:r>
            <a:br>
              <a:rPr lang="en-GB" noProof="0"/>
            </a:br>
            <a:r>
              <a:rPr lang="en-GB" noProof="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n-US" noProof="0"/>
              <a:t>Click icon to add picture</a:t>
            </a:r>
            <a:endParaRPr lang="en-GB" noProof="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n-US" noProof="0"/>
              <a:t>Click to edit Master title style</a:t>
            </a:r>
            <a:endParaRPr lang="en-GB" noProof="0"/>
          </a:p>
        </p:txBody>
      </p:sp>
    </p:spTree>
    <p:extLst>
      <p:ext uri="{BB962C8B-B14F-4D97-AF65-F5344CB8AC3E}">
        <p14:creationId xmlns:p14="http://schemas.microsoft.com/office/powerpoint/2010/main" val="13756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n-US" noProof="0"/>
              <a:t>Click icon to add picture</a:t>
            </a:r>
            <a:endParaRPr lang="en-GB" noProof="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n-GB" noProof="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n-US" noProof="0"/>
              <a:t>Click icon to add picture</a:t>
            </a:r>
            <a:endParaRPr lang="en-GB" noProof="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en-GB" noProof="0"/>
              <a:t>TITLE </a:t>
            </a:r>
            <a:br>
              <a:rPr lang="en-GB" noProof="0"/>
            </a:br>
            <a:r>
              <a:rPr lang="en-GB" noProof="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n-US" noProof="0"/>
              <a:t>Click icon to add picture</a:t>
            </a:r>
            <a:endParaRPr lang="en-GB" noProof="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en-GB" noProof="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8249B4BA-06C3-4858-A057-B2FD24098A6D}"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n-GB"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rtlCol="0" anchor="ctr">
            <a:normAutofit/>
          </a:bodyPr>
          <a:lstStyle>
            <a:lvl1pPr marL="0" indent="0" algn="ctr">
              <a:buNone/>
              <a:defRPr sz="800"/>
            </a:lvl1pPr>
          </a:lstStyle>
          <a:p>
            <a:pPr rtl="0"/>
            <a:r>
              <a:rPr lang="en-US" noProof="0"/>
              <a:t>Click icon to add picture</a:t>
            </a:r>
            <a:endParaRPr lang="en-GB" noProof="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rtlCol="0" anchor="ctr">
            <a:normAutofit/>
          </a:bodyPr>
          <a:lstStyle>
            <a:lvl1pPr marL="0" indent="0" algn="ctr">
              <a:buNone/>
              <a:defRPr sz="800"/>
            </a:lvl1pPr>
          </a:lstStyle>
          <a:p>
            <a:pPr rtl="0"/>
            <a:r>
              <a:rPr lang="en-US" noProof="0"/>
              <a:t>Click icon to add picture</a:t>
            </a:r>
            <a:endParaRPr lang="en-GB" noProof="0"/>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rtlCol="0" anchor="ctr">
            <a:normAutofit/>
          </a:bodyPr>
          <a:lstStyle>
            <a:lvl1pPr marL="0" indent="0" algn="ctr">
              <a:buNone/>
              <a:defRPr sz="800"/>
            </a:lvl1pPr>
          </a:lstStyle>
          <a:p>
            <a:pPr rtl="0"/>
            <a:r>
              <a:rPr lang="en-US" noProof="0"/>
              <a:t>Click icon to add picture</a:t>
            </a:r>
            <a:endParaRPr lang="en-GB" noProof="0"/>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rtlCol="0" anchor="ctr">
            <a:normAutofit/>
          </a:bodyPr>
          <a:lstStyle>
            <a:lvl1pPr marL="0" indent="0" algn="ctr">
              <a:buNone/>
              <a:defRPr sz="800"/>
            </a:lvl1pPr>
          </a:lstStyle>
          <a:p>
            <a:pPr rtl="0"/>
            <a:r>
              <a:rPr lang="en-US" noProof="0"/>
              <a:t>Click icon to add picture</a:t>
            </a:r>
            <a:endParaRPr lang="en-GB" noProof="0"/>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rtlCol="0" anchor="ctr">
            <a:normAutofit/>
          </a:bodyPr>
          <a:lstStyle>
            <a:lvl1pPr marL="0" indent="0" algn="ctr">
              <a:buNone/>
              <a:defRPr sz="800"/>
            </a:lvl1pPr>
          </a:lstStyle>
          <a:p>
            <a:pPr rtl="0"/>
            <a:r>
              <a:rPr lang="en-US" noProof="0"/>
              <a:t>Click icon to add picture</a:t>
            </a:r>
            <a:endParaRPr lang="en-GB" noProof="0"/>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rtlCol="0" anchor="ctr">
            <a:normAutofit/>
          </a:bodyPr>
          <a:lstStyle>
            <a:lvl1pPr marL="0" indent="0" algn="ctr">
              <a:buNone/>
              <a:defRPr sz="800"/>
            </a:lvl1pPr>
          </a:lstStyle>
          <a:p>
            <a:pPr rtl="0"/>
            <a:r>
              <a:rPr lang="en-US" noProof="0"/>
              <a:t>Click icon to add picture</a:t>
            </a:r>
            <a:endParaRPr lang="en-GB" noProof="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2E200C6E-6FAB-49D0-B5C8-F7B3EA55D8AD}"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n-GB"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rtlCol="0" anchor="ctr">
            <a:normAutofit/>
          </a:bodyPr>
          <a:lstStyle>
            <a:lvl1pPr marL="0" indent="0" algn="ctr">
              <a:buNone/>
              <a:defRPr sz="800"/>
            </a:lvl1pPr>
          </a:lstStyle>
          <a:p>
            <a:pPr rtl="0"/>
            <a:r>
              <a:rPr lang="en-US" noProof="0"/>
              <a:t>Click icon to add picture</a:t>
            </a:r>
            <a:endParaRPr lang="en-GB" noProof="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rtlCol="0" anchor="ctr">
            <a:normAutofit/>
          </a:bodyPr>
          <a:lstStyle>
            <a:lvl1pPr marL="0" indent="0" algn="ctr">
              <a:buNone/>
              <a:defRPr sz="800"/>
            </a:lvl1pPr>
          </a:lstStyle>
          <a:p>
            <a:pPr rtl="0"/>
            <a:r>
              <a:rPr lang="en-US" noProof="0"/>
              <a:t>Click icon to add picture</a:t>
            </a:r>
            <a:endParaRPr lang="en-GB" noProof="0"/>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rtlCol="0" anchor="ctr">
            <a:normAutofit/>
          </a:bodyPr>
          <a:lstStyle>
            <a:lvl1pPr marL="0" indent="0" algn="ctr">
              <a:buNone/>
              <a:defRPr sz="800"/>
            </a:lvl1pPr>
          </a:lstStyle>
          <a:p>
            <a:pPr rtl="0"/>
            <a:r>
              <a:rPr lang="en-US" noProof="0"/>
              <a:t>Click icon to add picture</a:t>
            </a:r>
            <a:endParaRPr lang="en-GB" noProof="0"/>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rtlCol="0" anchor="ctr">
            <a:normAutofit/>
          </a:bodyPr>
          <a:lstStyle>
            <a:lvl1pPr marL="0" indent="0" algn="ctr">
              <a:buNone/>
              <a:defRPr sz="800"/>
            </a:lvl1pPr>
          </a:lstStyle>
          <a:p>
            <a:pPr rtl="0"/>
            <a:r>
              <a:rPr lang="en-US" noProof="0"/>
              <a:t>Click icon to add picture</a:t>
            </a:r>
            <a:endParaRPr lang="en-GB" noProof="0"/>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rtlCol="0" anchor="ctr">
            <a:normAutofit/>
          </a:bodyPr>
          <a:lstStyle>
            <a:lvl1pPr marL="0" indent="0" algn="ctr">
              <a:buNone/>
              <a:defRPr sz="800"/>
            </a:lvl1pPr>
          </a:lstStyle>
          <a:p>
            <a:pPr rtl="0"/>
            <a:r>
              <a:rPr lang="en-US" noProof="0"/>
              <a:t>Click icon to add picture</a:t>
            </a:r>
            <a:endParaRPr lang="en-GB" noProof="0"/>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rtlCol="0" anchor="ctr">
            <a:normAutofit/>
          </a:bodyPr>
          <a:lstStyle>
            <a:lvl1pPr marL="0" indent="0" algn="ctr">
              <a:buNone/>
              <a:defRPr sz="800"/>
            </a:lvl1pPr>
          </a:lstStyle>
          <a:p>
            <a:pPr rtl="0"/>
            <a:r>
              <a:rPr lang="en-US" noProof="0"/>
              <a:t>Click icon to add picture</a:t>
            </a:r>
            <a:endParaRPr lang="en-GB" noProof="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Tree>
    <p:extLst>
      <p:ext uri="{BB962C8B-B14F-4D97-AF65-F5344CB8AC3E}">
        <p14:creationId xmlns:p14="http://schemas.microsoft.com/office/powerpoint/2010/main" val="2844026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n-US" noProof="0"/>
              <a:t>Click icon to add picture</a:t>
            </a:r>
            <a:endParaRPr lang="en-GB" noProof="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pPr rtl="0"/>
            <a:fld id="{E4F03198-901F-4FCE-8BD1-C22FE8354134}"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lvl1pPr>
              <a:defRPr>
                <a:solidFill>
                  <a:schemeClr val="bg1"/>
                </a:solidFill>
              </a:defRPr>
            </a:lvl1pPr>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lvl1pPr>
              <a:defRPr>
                <a:solidFill>
                  <a:schemeClr val="bg1"/>
                </a:solidFill>
              </a:defRPr>
            </a:lvl1pPr>
          </a:lstStyle>
          <a:p>
            <a:pPr rtl="0"/>
            <a:fld id="{31FEFF75-79D2-EE46-877B-299D1510E681}" type="slidenum">
              <a:rPr lang="en-GB" noProof="0" smtClean="0"/>
              <a:pPr/>
              <a:t>‹#›</a:t>
            </a:fld>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n-GB"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rtlCol="0" anchor="ctr">
            <a:normAutofit/>
          </a:bodyPr>
          <a:lstStyle>
            <a:lvl1pPr marL="0" indent="0" algn="ctr">
              <a:buNone/>
              <a:defRPr sz="800">
                <a:solidFill>
                  <a:schemeClr val="bg1"/>
                </a:solidFill>
              </a:defRPr>
            </a:lvl1pPr>
          </a:lstStyle>
          <a:p>
            <a:pPr rtl="0"/>
            <a:r>
              <a:rPr lang="en-US" noProof="0"/>
              <a:t>Click icon to add picture</a:t>
            </a:r>
            <a:endParaRPr lang="en-GB"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rtlCol="0" anchor="ctr">
            <a:normAutofit/>
          </a:bodyPr>
          <a:lstStyle>
            <a:lvl1pPr marL="0" indent="0" algn="ctr">
              <a:buNone/>
              <a:defRPr sz="800">
                <a:solidFill>
                  <a:schemeClr val="bg1"/>
                </a:solidFill>
              </a:defRPr>
            </a:lvl1pPr>
          </a:lstStyle>
          <a:p>
            <a:pPr rtl="0"/>
            <a:r>
              <a:rPr lang="en-US" noProof="0"/>
              <a:t>Click icon to add picture</a:t>
            </a:r>
            <a:endParaRPr lang="en-GB"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rtlCol="0" anchor="ctr">
            <a:normAutofit/>
          </a:bodyPr>
          <a:lstStyle>
            <a:lvl1pPr marL="0" indent="0" algn="ctr">
              <a:buNone/>
              <a:defRPr sz="800">
                <a:solidFill>
                  <a:schemeClr val="bg1"/>
                </a:solidFill>
              </a:defRPr>
            </a:lvl1pPr>
          </a:lstStyle>
          <a:p>
            <a:pPr rtl="0"/>
            <a:r>
              <a:rPr lang="en-US" noProof="0"/>
              <a:t>Click icon to add picture</a:t>
            </a:r>
            <a:endParaRPr lang="en-GB"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rtlCol="0" anchor="ctr">
            <a:normAutofit/>
          </a:bodyPr>
          <a:lstStyle>
            <a:lvl1pPr marL="0" indent="0" algn="ctr">
              <a:buNone/>
              <a:defRPr sz="800">
                <a:solidFill>
                  <a:schemeClr val="bg1"/>
                </a:solidFill>
              </a:defRPr>
            </a:lvl1pPr>
          </a:lstStyle>
          <a:p>
            <a:pPr rtl="0"/>
            <a:r>
              <a:rPr lang="en-US" noProof="0"/>
              <a:t>Click icon to add picture</a:t>
            </a:r>
            <a:endParaRPr lang="en-GB"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rtlCol="0" anchor="ctr">
            <a:normAutofit/>
          </a:bodyPr>
          <a:lstStyle>
            <a:lvl1pPr marL="0" indent="0" algn="ctr">
              <a:buNone/>
              <a:defRPr sz="800">
                <a:solidFill>
                  <a:schemeClr val="bg1"/>
                </a:solidFill>
              </a:defRPr>
            </a:lvl1pPr>
          </a:lstStyle>
          <a:p>
            <a:pPr rtl="0"/>
            <a:r>
              <a:rPr lang="en-US" noProof="0"/>
              <a:t>Click icon to add picture</a:t>
            </a:r>
            <a:endParaRPr lang="en-GB"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rtlCol="0" anchor="ctr">
            <a:normAutofit/>
          </a:bodyPr>
          <a:lstStyle>
            <a:lvl1pPr marL="0" indent="0" algn="ctr">
              <a:buNone/>
              <a:defRPr sz="800">
                <a:solidFill>
                  <a:schemeClr val="bg1"/>
                </a:solidFill>
              </a:defRPr>
            </a:lvl1pPr>
          </a:lstStyle>
          <a:p>
            <a:pPr rtl="0"/>
            <a:r>
              <a:rPr lang="en-US" noProof="0"/>
              <a:t>Click icon to add picture</a:t>
            </a:r>
            <a:endParaRPr lang="en-GB" noProof="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n-US" noProof="0"/>
              <a:t>Click icon to add picture</a:t>
            </a:r>
            <a:endParaRPr lang="en-GB" noProof="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pPr rtl="0"/>
            <a:fld id="{2E328C92-D491-4317-8EC5-56D7B7A70FE2}"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rtlCol="0"/>
          <a:lstStyle>
            <a:lvl1pPr>
              <a:defRPr>
                <a:solidFill>
                  <a:schemeClr val="bg1"/>
                </a:solidFill>
              </a:defRPr>
            </a:lvl1pPr>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rtlCol="0"/>
          <a:lstStyle>
            <a:lvl1pPr>
              <a:defRPr>
                <a:solidFill>
                  <a:schemeClr val="bg1"/>
                </a:solidFill>
              </a:defRPr>
            </a:lvl1pPr>
          </a:lstStyle>
          <a:p>
            <a:pPr rtl="0"/>
            <a:fld id="{31FEFF75-79D2-EE46-877B-299D1510E681}" type="slidenum">
              <a:rPr lang="en-GB" noProof="0" smtClean="0"/>
              <a:pPr/>
              <a:t>‹#›</a:t>
            </a:fld>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n-GB"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rtlCol="0" anchor="ctr">
            <a:normAutofit/>
          </a:bodyPr>
          <a:lstStyle>
            <a:lvl1pPr marL="0" indent="0" algn="ctr">
              <a:buNone/>
              <a:defRPr sz="800">
                <a:solidFill>
                  <a:schemeClr val="bg1"/>
                </a:solidFill>
              </a:defRPr>
            </a:lvl1pPr>
          </a:lstStyle>
          <a:p>
            <a:pPr rtl="0"/>
            <a:r>
              <a:rPr lang="en-US" noProof="0"/>
              <a:t>Click icon to add picture</a:t>
            </a:r>
            <a:endParaRPr lang="en-GB"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rtlCol="0" anchor="ctr">
            <a:normAutofit/>
          </a:bodyPr>
          <a:lstStyle>
            <a:lvl1pPr marL="0" indent="0" algn="ctr">
              <a:buNone/>
              <a:defRPr sz="800">
                <a:solidFill>
                  <a:schemeClr val="bg1"/>
                </a:solidFill>
              </a:defRPr>
            </a:lvl1pPr>
          </a:lstStyle>
          <a:p>
            <a:pPr rtl="0"/>
            <a:r>
              <a:rPr lang="en-US" noProof="0"/>
              <a:t>Click icon to add picture</a:t>
            </a:r>
            <a:endParaRPr lang="en-GB"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rtlCol="0" anchor="ctr">
            <a:normAutofit/>
          </a:bodyPr>
          <a:lstStyle>
            <a:lvl1pPr marL="0" indent="0" algn="ctr">
              <a:buNone/>
              <a:defRPr sz="800">
                <a:solidFill>
                  <a:schemeClr val="bg1"/>
                </a:solidFill>
              </a:defRPr>
            </a:lvl1pPr>
          </a:lstStyle>
          <a:p>
            <a:pPr rtl="0"/>
            <a:r>
              <a:rPr lang="en-US" noProof="0"/>
              <a:t>Click icon to add picture</a:t>
            </a:r>
            <a:endParaRPr lang="en-GB"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rtlCol="0" anchor="ctr">
            <a:normAutofit/>
          </a:bodyPr>
          <a:lstStyle>
            <a:lvl1pPr marL="0" indent="0" algn="ctr">
              <a:buNone/>
              <a:defRPr sz="800">
                <a:solidFill>
                  <a:schemeClr val="bg1"/>
                </a:solidFill>
              </a:defRPr>
            </a:lvl1pPr>
          </a:lstStyle>
          <a:p>
            <a:pPr rtl="0"/>
            <a:r>
              <a:rPr lang="en-US" noProof="0"/>
              <a:t>Click icon to add picture</a:t>
            </a:r>
            <a:endParaRPr lang="en-GB"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rtlCol="0" anchor="ctr">
            <a:normAutofit/>
          </a:bodyPr>
          <a:lstStyle>
            <a:lvl1pPr marL="0" indent="0" algn="ctr">
              <a:buNone/>
              <a:defRPr sz="800">
                <a:solidFill>
                  <a:schemeClr val="bg1"/>
                </a:solidFill>
              </a:defRPr>
            </a:lvl1pPr>
          </a:lstStyle>
          <a:p>
            <a:pPr rtl="0"/>
            <a:r>
              <a:rPr lang="en-US" noProof="0"/>
              <a:t>Click icon to add picture</a:t>
            </a:r>
            <a:endParaRPr lang="en-GB"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rtlCol="0" anchor="ctr">
            <a:normAutofit/>
          </a:bodyPr>
          <a:lstStyle>
            <a:lvl1pPr marL="0" indent="0" algn="ctr">
              <a:buNone/>
              <a:defRPr sz="800">
                <a:solidFill>
                  <a:schemeClr val="bg1"/>
                </a:solidFill>
              </a:defRPr>
            </a:lvl1pPr>
          </a:lstStyle>
          <a:p>
            <a:pPr rtl="0"/>
            <a:r>
              <a:rPr lang="en-US" noProof="0"/>
              <a:t>Click icon to add picture</a:t>
            </a:r>
            <a:endParaRPr lang="en-GB" noProof="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page 1 bullets">
  <p:cSld name="Text page 1 bullets">
    <p:spTree>
      <p:nvGrpSpPr>
        <p:cNvPr id="1" name="Shape 23"/>
        <p:cNvGrpSpPr/>
        <p:nvPr/>
      </p:nvGrpSpPr>
      <p:grpSpPr>
        <a:xfrm>
          <a:off x="0" y="0"/>
          <a:ext cx="0" cy="0"/>
          <a:chOff x="0" y="0"/>
          <a:chExt cx="0" cy="0"/>
        </a:xfrm>
      </p:grpSpPr>
      <p:sp>
        <p:nvSpPr>
          <p:cNvPr id="24" name="Google Shape;24;p3"/>
          <p:cNvSpPr txBox="1">
            <a:spLocks noGrp="1"/>
          </p:cNvSpPr>
          <p:nvPr>
            <p:ph type="body" idx="1"/>
          </p:nvPr>
        </p:nvSpPr>
        <p:spPr>
          <a:xfrm>
            <a:off x="609600" y="1771375"/>
            <a:ext cx="5206632" cy="43632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800"/>
              <a:buNone/>
              <a:defRPr/>
            </a:lvl1pPr>
            <a:lvl2pPr marL="914400" lvl="1" indent="-228600" algn="l">
              <a:spcBef>
                <a:spcPts val="1200"/>
              </a:spcBef>
              <a:spcAft>
                <a:spcPts val="0"/>
              </a:spcAft>
              <a:buClr>
                <a:schemeClr val="dk1"/>
              </a:buClr>
              <a:buSzPts val="1800"/>
              <a:buNone/>
              <a:defRPr/>
            </a:lvl2pPr>
            <a:lvl3pPr marL="1371600" lvl="2" indent="-228600" algn="l">
              <a:spcBef>
                <a:spcPts val="1200"/>
              </a:spcBef>
              <a:spcAft>
                <a:spcPts val="0"/>
              </a:spcAft>
              <a:buClr>
                <a:schemeClr val="dk1"/>
              </a:buClr>
              <a:buSzPts val="1800"/>
              <a:buNone/>
              <a:defRPr/>
            </a:lvl3pPr>
            <a:lvl4pPr marL="1828800" lvl="3" indent="-228600" algn="l">
              <a:spcBef>
                <a:spcPts val="1200"/>
              </a:spcBef>
              <a:spcAft>
                <a:spcPts val="0"/>
              </a:spcAft>
              <a:buClr>
                <a:schemeClr val="dk1"/>
              </a:buClr>
              <a:buSzPts val="1800"/>
              <a:buNone/>
              <a:defRPr/>
            </a:lvl4pPr>
            <a:lvl5pPr marL="2286000" lvl="4" indent="-228600" algn="l">
              <a:spcBef>
                <a:spcPts val="12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3"/>
          <p:cNvSpPr txBox="1">
            <a:spLocks noGrp="1"/>
          </p:cNvSpPr>
          <p:nvPr>
            <p:ph type="sldNum" idx="12"/>
          </p:nvPr>
        </p:nvSpPr>
        <p:spPr>
          <a:xfrm>
            <a:off x="579215" y="6513014"/>
            <a:ext cx="288000" cy="216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26" name="Google Shape;26;p3"/>
          <p:cNvSpPr txBox="1">
            <a:spLocks noGrp="1"/>
          </p:cNvSpPr>
          <p:nvPr>
            <p:ph type="body" idx="2"/>
          </p:nvPr>
        </p:nvSpPr>
        <p:spPr>
          <a:xfrm>
            <a:off x="6214533" y="1771375"/>
            <a:ext cx="5367867" cy="4363950"/>
          </a:xfrm>
          <a:prstGeom prst="rect">
            <a:avLst/>
          </a:prstGeom>
          <a:noFill/>
          <a:ln>
            <a:noFill/>
          </a:ln>
        </p:spPr>
        <p:txBody>
          <a:bodyPr spcFirstLastPara="1" wrap="square" lIns="0" tIns="0" rIns="0" bIns="0" anchor="t" anchorCtr="0">
            <a:noAutofit/>
          </a:bodyPr>
          <a:lstStyle>
            <a:lvl1pPr marL="457200" lvl="0" indent="-365760" algn="l">
              <a:lnSpc>
                <a:spcPct val="100000"/>
              </a:lnSpc>
              <a:spcBef>
                <a:spcPts val="1200"/>
              </a:spcBef>
              <a:spcAft>
                <a:spcPts val="0"/>
              </a:spcAft>
              <a:buClr>
                <a:schemeClr val="dk1"/>
              </a:buClr>
              <a:buSzPts val="2160"/>
              <a:buFont typeface="Noto Sans Symbols"/>
              <a:buChar char="▪"/>
              <a:defRPr/>
            </a:lvl1pPr>
            <a:lvl2pPr marL="914400" lvl="1" indent="-335280" algn="l">
              <a:spcBef>
                <a:spcPts val="1200"/>
              </a:spcBef>
              <a:spcAft>
                <a:spcPts val="0"/>
              </a:spcAft>
              <a:buClr>
                <a:schemeClr val="dk1"/>
              </a:buClr>
              <a:buSzPts val="1680"/>
              <a:buFont typeface="Noto Sans Symbols"/>
              <a:buChar char="▪"/>
              <a:defRPr/>
            </a:lvl2pPr>
            <a:lvl3pPr marL="1371600" lvl="2" indent="-320039" algn="l">
              <a:spcBef>
                <a:spcPts val="1200"/>
              </a:spcBef>
              <a:spcAft>
                <a:spcPts val="0"/>
              </a:spcAft>
              <a:buClr>
                <a:schemeClr val="dk1"/>
              </a:buClr>
              <a:buSzPts val="1440"/>
              <a:buFont typeface="Noto Sans Symbols"/>
              <a:buChar char="▪"/>
              <a:defRPr/>
            </a:lvl3pPr>
            <a:lvl4pPr marL="1828800" lvl="3" indent="-320039" algn="l">
              <a:spcBef>
                <a:spcPts val="1200"/>
              </a:spcBef>
              <a:spcAft>
                <a:spcPts val="0"/>
              </a:spcAft>
              <a:buClr>
                <a:schemeClr val="dk1"/>
              </a:buClr>
              <a:buSzPts val="1440"/>
              <a:buFont typeface="Noto Sans Symbols"/>
              <a:buChar char="▪"/>
              <a:defRPr/>
            </a:lvl4pPr>
            <a:lvl5pPr marL="2286000" lvl="4" indent="-320039" algn="l">
              <a:spcBef>
                <a:spcPts val="1200"/>
              </a:spcBef>
              <a:spcAft>
                <a:spcPts val="0"/>
              </a:spcAft>
              <a:buClr>
                <a:schemeClr val="dk1"/>
              </a:buClr>
              <a:buSzPts val="1440"/>
              <a:buFont typeface="Noto Sans Symbols"/>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3"/>
          <p:cNvSpPr txBox="1">
            <a:spLocks noGrp="1"/>
          </p:cNvSpPr>
          <p:nvPr>
            <p:ph type="title"/>
          </p:nvPr>
        </p:nvSpPr>
        <p:spPr>
          <a:xfrm>
            <a:off x="609601" y="381380"/>
            <a:ext cx="8728079" cy="922130"/>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12280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09601" y="381380"/>
            <a:ext cx="8728079" cy="922130"/>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09600" y="1600201"/>
            <a:ext cx="10972800" cy="447923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800"/>
              <a:buNone/>
              <a:defRPr/>
            </a:lvl1pPr>
            <a:lvl2pPr marL="914400" lvl="1" indent="-228600" algn="l">
              <a:spcBef>
                <a:spcPts val="1200"/>
              </a:spcBef>
              <a:spcAft>
                <a:spcPts val="0"/>
              </a:spcAft>
              <a:buClr>
                <a:schemeClr val="dk1"/>
              </a:buClr>
              <a:buSzPts val="1800"/>
              <a:buNone/>
              <a:defRPr/>
            </a:lvl2pPr>
            <a:lvl3pPr marL="1371600" lvl="2" indent="-228600" algn="l">
              <a:spcBef>
                <a:spcPts val="1200"/>
              </a:spcBef>
              <a:spcAft>
                <a:spcPts val="0"/>
              </a:spcAft>
              <a:buClr>
                <a:schemeClr val="dk1"/>
              </a:buClr>
              <a:buSzPts val="1800"/>
              <a:buNone/>
              <a:defRPr/>
            </a:lvl3pPr>
            <a:lvl4pPr marL="1828800" lvl="3" indent="-228600" algn="l">
              <a:spcBef>
                <a:spcPts val="1200"/>
              </a:spcBef>
              <a:spcAft>
                <a:spcPts val="0"/>
              </a:spcAft>
              <a:buClr>
                <a:schemeClr val="dk1"/>
              </a:buClr>
              <a:buSzPts val="1800"/>
              <a:buNone/>
              <a:defRPr/>
            </a:lvl4pPr>
            <a:lvl5pPr marL="2286000" lvl="4" indent="-228600" algn="l">
              <a:spcBef>
                <a:spcPts val="12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4"/>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2" name="Google Shape;32;p4"/>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3" name="Google Shape;33;p4"/>
          <p:cNvSpPr txBox="1">
            <a:spLocks noGrp="1"/>
          </p:cNvSpPr>
          <p:nvPr>
            <p:ph type="sldNum" idx="12"/>
          </p:nvPr>
        </p:nvSpPr>
        <p:spPr>
          <a:xfrm>
            <a:off x="579215" y="6513014"/>
            <a:ext cx="288000" cy="216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26123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34"/>
        <p:cNvGrpSpPr/>
        <p:nvPr/>
      </p:nvGrpSpPr>
      <p:grpSpPr>
        <a:xfrm>
          <a:off x="0" y="0"/>
          <a:ext cx="0" cy="0"/>
          <a:chOff x="0" y="0"/>
          <a:chExt cx="0" cy="0"/>
        </a:xfrm>
      </p:grpSpPr>
      <p:sp>
        <p:nvSpPr>
          <p:cNvPr id="35" name="Google Shape;35;p5"/>
          <p:cNvSpPr>
            <a:spLocks noGrp="1"/>
          </p:cNvSpPr>
          <p:nvPr>
            <p:ph type="chart" idx="2"/>
          </p:nvPr>
        </p:nvSpPr>
        <p:spPr>
          <a:xfrm>
            <a:off x="609600" y="1555750"/>
            <a:ext cx="10972800" cy="4476750"/>
          </a:xfrm>
          <a:prstGeom prst="rect">
            <a:avLst/>
          </a:prstGeom>
          <a:noFill/>
          <a:ln>
            <a:noFill/>
          </a:ln>
        </p:spPr>
        <p:txBody>
          <a:bodyPr spcFirstLastPara="1" wrap="square" lIns="72000" tIns="72000" rIns="0" bIns="0" anchor="t" anchorCtr="0">
            <a:noAutofit/>
          </a:bodyPr>
          <a:lstStyle>
            <a:lvl1pPr marR="0" lvl="0" algn="l" rtl="0">
              <a:lnSpc>
                <a:spcPct val="100000"/>
              </a:lnSpc>
              <a:spcBef>
                <a:spcPts val="1200"/>
              </a:spcBef>
              <a:spcAft>
                <a:spcPts val="0"/>
              </a:spcAft>
              <a:buClr>
                <a:schemeClr val="dk1"/>
              </a:buClr>
              <a:buSzPts val="1800"/>
              <a:buFont typeface="Arial"/>
              <a:buNone/>
              <a:defRPr sz="1800" b="0" i="0" u="none" strike="noStrike" cap="none">
                <a:solidFill>
                  <a:schemeClr val="dk1"/>
                </a:solidFill>
                <a:latin typeface="Corbel"/>
                <a:ea typeface="Corbel"/>
                <a:cs typeface="Corbel"/>
                <a:sym typeface="Corbel"/>
              </a:defRPr>
            </a:lvl1pPr>
            <a:lvl2pPr marR="0" lvl="1" algn="l" rtl="0">
              <a:spcBef>
                <a:spcPts val="1200"/>
              </a:spcBef>
              <a:spcAft>
                <a:spcPts val="0"/>
              </a:spcAft>
              <a:buClr>
                <a:schemeClr val="dk1"/>
              </a:buClr>
              <a:buSzPts val="1400"/>
              <a:buFont typeface="Arial"/>
              <a:buNone/>
              <a:defRPr sz="1400" b="0" i="0" u="none" strike="noStrike" cap="none">
                <a:solidFill>
                  <a:schemeClr val="dk1"/>
                </a:solidFill>
                <a:latin typeface="Corbel"/>
                <a:ea typeface="Corbel"/>
                <a:cs typeface="Corbel"/>
                <a:sym typeface="Corbel"/>
              </a:defRPr>
            </a:lvl2pPr>
            <a:lvl3pPr marR="0" lvl="2" algn="l" rtl="0">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3pPr>
            <a:lvl4pPr marR="0" lvl="3" algn="l" rtl="0">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4pPr>
            <a:lvl5pPr marR="0" lvl="4" algn="l" rtl="0">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9pPr>
          </a:lstStyle>
          <a:p>
            <a:endParaRPr/>
          </a:p>
        </p:txBody>
      </p:sp>
      <p:sp>
        <p:nvSpPr>
          <p:cNvPr id="36" name="Google Shape;36;p5"/>
          <p:cNvSpPr txBox="1"/>
          <p:nvPr/>
        </p:nvSpPr>
        <p:spPr>
          <a:xfrm>
            <a:off x="579216" y="6513014"/>
            <a:ext cx="288000" cy="216000"/>
          </a:xfrm>
          <a:prstGeom prst="rect">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800" b="0" i="0" u="none" strike="noStrike" cap="none">
                <a:solidFill>
                  <a:srgbClr val="424A4F"/>
                </a:solidFill>
                <a:latin typeface="Corbel"/>
                <a:ea typeface="Corbel"/>
                <a:cs typeface="Corbel"/>
                <a:sym typeface="Corbel"/>
              </a:rPr>
              <a:pPr marL="0" marR="0" lvl="0" indent="0" algn="ctr" rtl="0">
                <a:spcBef>
                  <a:spcPts val="0"/>
                </a:spcBef>
                <a:spcAft>
                  <a:spcPts val="0"/>
                </a:spcAft>
                <a:buNone/>
              </a:pPr>
              <a:t>‹#›</a:t>
            </a:fld>
            <a:endParaRPr sz="800" b="0" i="0" u="none" strike="noStrike" cap="none">
              <a:solidFill>
                <a:srgbClr val="424A4F"/>
              </a:solidFill>
              <a:latin typeface="Corbel"/>
              <a:ea typeface="Corbel"/>
              <a:cs typeface="Corbel"/>
              <a:sym typeface="Corbel"/>
            </a:endParaRPr>
          </a:p>
        </p:txBody>
      </p:sp>
      <p:sp>
        <p:nvSpPr>
          <p:cNvPr id="37" name="Google Shape;37;p5"/>
          <p:cNvSpPr txBox="1">
            <a:spLocks noGrp="1"/>
          </p:cNvSpPr>
          <p:nvPr>
            <p:ph type="title"/>
          </p:nvPr>
        </p:nvSpPr>
        <p:spPr>
          <a:xfrm>
            <a:off x="609601" y="381380"/>
            <a:ext cx="8728079" cy="922130"/>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97453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n-US" noProof="0"/>
              <a:t>Click icon to add picture</a:t>
            </a:r>
            <a:endParaRPr lang="en-GB" noProof="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n-US" noProof="0"/>
              <a:t>Click to edit Master title style</a:t>
            </a:r>
            <a:endParaRPr lang="en-GB" noProof="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page 3 single column">
  <p:cSld name="Text page 3 single column">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09601" y="381380"/>
            <a:ext cx="8728079" cy="922130"/>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579215" y="6513014"/>
            <a:ext cx="288000" cy="216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sz="800" b="0" i="0" u="none" strike="noStrike" cap="none">
                <a:solidFill>
                  <a:srgbClr val="424A4F"/>
                </a:solidFill>
                <a:latin typeface="Corbel"/>
                <a:ea typeface="Corbel"/>
                <a:cs typeface="Corbel"/>
                <a:sym typeface="Corbel"/>
              </a:defRPr>
            </a:lvl1pPr>
            <a:lvl2pPr marL="0" lvl="1" indent="0" algn="ctr">
              <a:spcBef>
                <a:spcPts val="0"/>
              </a:spcBef>
              <a:buNone/>
              <a:defRPr sz="800" b="0" i="0" u="none" strike="noStrike" cap="none">
                <a:solidFill>
                  <a:srgbClr val="424A4F"/>
                </a:solidFill>
                <a:latin typeface="Corbel"/>
                <a:ea typeface="Corbel"/>
                <a:cs typeface="Corbel"/>
                <a:sym typeface="Corbel"/>
              </a:defRPr>
            </a:lvl2pPr>
            <a:lvl3pPr marL="0" lvl="2" indent="0" algn="ctr">
              <a:spcBef>
                <a:spcPts val="0"/>
              </a:spcBef>
              <a:buNone/>
              <a:defRPr sz="800" b="0" i="0" u="none" strike="noStrike" cap="none">
                <a:solidFill>
                  <a:srgbClr val="424A4F"/>
                </a:solidFill>
                <a:latin typeface="Corbel"/>
                <a:ea typeface="Corbel"/>
                <a:cs typeface="Corbel"/>
                <a:sym typeface="Corbel"/>
              </a:defRPr>
            </a:lvl3pPr>
            <a:lvl4pPr marL="0" lvl="3" indent="0" algn="ctr">
              <a:spcBef>
                <a:spcPts val="0"/>
              </a:spcBef>
              <a:buNone/>
              <a:defRPr sz="800" b="0" i="0" u="none" strike="noStrike" cap="none">
                <a:solidFill>
                  <a:srgbClr val="424A4F"/>
                </a:solidFill>
                <a:latin typeface="Corbel"/>
                <a:ea typeface="Corbel"/>
                <a:cs typeface="Corbel"/>
                <a:sym typeface="Corbel"/>
              </a:defRPr>
            </a:lvl4pPr>
            <a:lvl5pPr marL="0" lvl="4" indent="0" algn="ctr">
              <a:spcBef>
                <a:spcPts val="0"/>
              </a:spcBef>
              <a:buNone/>
              <a:defRPr sz="800" b="0" i="0" u="none" strike="noStrike" cap="none">
                <a:solidFill>
                  <a:srgbClr val="424A4F"/>
                </a:solidFill>
                <a:latin typeface="Corbel"/>
                <a:ea typeface="Corbel"/>
                <a:cs typeface="Corbel"/>
                <a:sym typeface="Corbel"/>
              </a:defRPr>
            </a:lvl5pPr>
            <a:lvl6pPr marL="0" lvl="5" indent="0" algn="ctr">
              <a:spcBef>
                <a:spcPts val="0"/>
              </a:spcBef>
              <a:buNone/>
              <a:defRPr sz="800" b="0" i="0" u="none" strike="noStrike" cap="none">
                <a:solidFill>
                  <a:srgbClr val="424A4F"/>
                </a:solidFill>
                <a:latin typeface="Corbel"/>
                <a:ea typeface="Corbel"/>
                <a:cs typeface="Corbel"/>
                <a:sym typeface="Corbel"/>
              </a:defRPr>
            </a:lvl6pPr>
            <a:lvl7pPr marL="0" lvl="6" indent="0" algn="ctr">
              <a:spcBef>
                <a:spcPts val="0"/>
              </a:spcBef>
              <a:buNone/>
              <a:defRPr sz="800" b="0" i="0" u="none" strike="noStrike" cap="none">
                <a:solidFill>
                  <a:srgbClr val="424A4F"/>
                </a:solidFill>
                <a:latin typeface="Corbel"/>
                <a:ea typeface="Corbel"/>
                <a:cs typeface="Corbel"/>
                <a:sym typeface="Corbel"/>
              </a:defRPr>
            </a:lvl7pPr>
            <a:lvl8pPr marL="0" lvl="7" indent="0" algn="ctr">
              <a:spcBef>
                <a:spcPts val="0"/>
              </a:spcBef>
              <a:buNone/>
              <a:defRPr sz="800" b="0" i="0" u="none" strike="noStrike" cap="none">
                <a:solidFill>
                  <a:srgbClr val="424A4F"/>
                </a:solidFill>
                <a:latin typeface="Corbel"/>
                <a:ea typeface="Corbel"/>
                <a:cs typeface="Corbel"/>
                <a:sym typeface="Corbel"/>
              </a:defRPr>
            </a:lvl8pPr>
            <a:lvl9pPr marL="0" lvl="8" indent="0" algn="ctr">
              <a:spcBef>
                <a:spcPts val="0"/>
              </a:spcBef>
              <a:buNone/>
              <a:defRPr sz="800" b="0" i="0" u="none" strike="noStrike" cap="none">
                <a:solidFill>
                  <a:srgbClr val="424A4F"/>
                </a:solidFill>
                <a:latin typeface="Corbel"/>
                <a:ea typeface="Corbel"/>
                <a:cs typeface="Corbel"/>
                <a:sym typeface="Corbel"/>
              </a:defRPr>
            </a:lvl9pPr>
          </a:lstStyle>
          <a:p>
            <a:fld id="{00000000-1234-1234-1234-123412341234}" type="slidenum">
              <a:rPr lang="en-US" smtClean="0"/>
              <a:pPr/>
              <a:t>‹#›</a:t>
            </a:fld>
            <a:endParaRPr lang="en-US"/>
          </a:p>
        </p:txBody>
      </p:sp>
      <p:sp>
        <p:nvSpPr>
          <p:cNvPr id="41" name="Google Shape;41;p6"/>
          <p:cNvSpPr txBox="1">
            <a:spLocks noGrp="1"/>
          </p:cNvSpPr>
          <p:nvPr>
            <p:ph type="body" idx="1"/>
          </p:nvPr>
        </p:nvSpPr>
        <p:spPr>
          <a:xfrm>
            <a:off x="609600" y="1629552"/>
            <a:ext cx="10972800" cy="43632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800"/>
              <a:buNone/>
              <a:defRPr/>
            </a:lvl1pPr>
            <a:lvl2pPr marL="914400" lvl="1" indent="-228600" algn="l">
              <a:spcBef>
                <a:spcPts val="1200"/>
              </a:spcBef>
              <a:spcAft>
                <a:spcPts val="0"/>
              </a:spcAft>
              <a:buClr>
                <a:schemeClr val="dk1"/>
              </a:buClr>
              <a:buSzPts val="1800"/>
              <a:buNone/>
              <a:defRPr/>
            </a:lvl2pPr>
            <a:lvl3pPr marL="1371600" lvl="2" indent="-228600" algn="l">
              <a:spcBef>
                <a:spcPts val="1200"/>
              </a:spcBef>
              <a:spcAft>
                <a:spcPts val="0"/>
              </a:spcAft>
              <a:buClr>
                <a:schemeClr val="dk1"/>
              </a:buClr>
              <a:buSzPts val="1800"/>
              <a:buNone/>
              <a:defRPr/>
            </a:lvl3pPr>
            <a:lvl4pPr marL="1828800" lvl="3" indent="-228600" algn="l">
              <a:spcBef>
                <a:spcPts val="1200"/>
              </a:spcBef>
              <a:spcAft>
                <a:spcPts val="0"/>
              </a:spcAft>
              <a:buClr>
                <a:schemeClr val="dk1"/>
              </a:buClr>
              <a:buSzPts val="1800"/>
              <a:buNone/>
              <a:defRPr/>
            </a:lvl4pPr>
            <a:lvl5pPr marL="2286000" lvl="4" indent="-228600" algn="l">
              <a:spcBef>
                <a:spcPts val="12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29583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 page cascading bullets NEW">
  <p:cSld name="Text page cascading bullets NEW">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609601" y="381380"/>
            <a:ext cx="8728079" cy="922130"/>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579215" y="6513014"/>
            <a:ext cx="288000" cy="216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sz="800">
                <a:solidFill>
                  <a:srgbClr val="424A4F"/>
                </a:solidFill>
                <a:latin typeface="Corbel"/>
                <a:ea typeface="Corbel"/>
                <a:cs typeface="Corbel"/>
                <a:sym typeface="Corbel"/>
              </a:defRPr>
            </a:lvl1pPr>
            <a:lvl2pPr marL="0" lvl="1" indent="0" algn="ctr">
              <a:spcBef>
                <a:spcPts val="0"/>
              </a:spcBef>
              <a:buNone/>
              <a:defRPr sz="800">
                <a:solidFill>
                  <a:srgbClr val="424A4F"/>
                </a:solidFill>
                <a:latin typeface="Corbel"/>
                <a:ea typeface="Corbel"/>
                <a:cs typeface="Corbel"/>
                <a:sym typeface="Corbel"/>
              </a:defRPr>
            </a:lvl2pPr>
            <a:lvl3pPr marL="0" lvl="2" indent="0" algn="ctr">
              <a:spcBef>
                <a:spcPts val="0"/>
              </a:spcBef>
              <a:buNone/>
              <a:defRPr sz="800">
                <a:solidFill>
                  <a:srgbClr val="424A4F"/>
                </a:solidFill>
                <a:latin typeface="Corbel"/>
                <a:ea typeface="Corbel"/>
                <a:cs typeface="Corbel"/>
                <a:sym typeface="Corbel"/>
              </a:defRPr>
            </a:lvl3pPr>
            <a:lvl4pPr marL="0" lvl="3" indent="0" algn="ctr">
              <a:spcBef>
                <a:spcPts val="0"/>
              </a:spcBef>
              <a:buNone/>
              <a:defRPr sz="800">
                <a:solidFill>
                  <a:srgbClr val="424A4F"/>
                </a:solidFill>
                <a:latin typeface="Corbel"/>
                <a:ea typeface="Corbel"/>
                <a:cs typeface="Corbel"/>
                <a:sym typeface="Corbel"/>
              </a:defRPr>
            </a:lvl4pPr>
            <a:lvl5pPr marL="0" lvl="4" indent="0" algn="ctr">
              <a:spcBef>
                <a:spcPts val="0"/>
              </a:spcBef>
              <a:buNone/>
              <a:defRPr sz="800">
                <a:solidFill>
                  <a:srgbClr val="424A4F"/>
                </a:solidFill>
                <a:latin typeface="Corbel"/>
                <a:ea typeface="Corbel"/>
                <a:cs typeface="Corbel"/>
                <a:sym typeface="Corbel"/>
              </a:defRPr>
            </a:lvl5pPr>
            <a:lvl6pPr marL="0" lvl="5" indent="0" algn="ctr">
              <a:spcBef>
                <a:spcPts val="0"/>
              </a:spcBef>
              <a:buNone/>
              <a:defRPr sz="800">
                <a:solidFill>
                  <a:srgbClr val="424A4F"/>
                </a:solidFill>
                <a:latin typeface="Corbel"/>
                <a:ea typeface="Corbel"/>
                <a:cs typeface="Corbel"/>
                <a:sym typeface="Corbel"/>
              </a:defRPr>
            </a:lvl6pPr>
            <a:lvl7pPr marL="0" lvl="6" indent="0" algn="ctr">
              <a:spcBef>
                <a:spcPts val="0"/>
              </a:spcBef>
              <a:buNone/>
              <a:defRPr sz="800">
                <a:solidFill>
                  <a:srgbClr val="424A4F"/>
                </a:solidFill>
                <a:latin typeface="Corbel"/>
                <a:ea typeface="Corbel"/>
                <a:cs typeface="Corbel"/>
                <a:sym typeface="Corbel"/>
              </a:defRPr>
            </a:lvl7pPr>
            <a:lvl8pPr marL="0" lvl="7" indent="0" algn="ctr">
              <a:spcBef>
                <a:spcPts val="0"/>
              </a:spcBef>
              <a:buNone/>
              <a:defRPr sz="800">
                <a:solidFill>
                  <a:srgbClr val="424A4F"/>
                </a:solidFill>
                <a:latin typeface="Corbel"/>
                <a:ea typeface="Corbel"/>
                <a:cs typeface="Corbel"/>
                <a:sym typeface="Corbel"/>
              </a:defRPr>
            </a:lvl8pPr>
            <a:lvl9pPr marL="0" lvl="8" indent="0" algn="ctr">
              <a:spcBef>
                <a:spcPts val="0"/>
              </a:spcBef>
              <a:buNone/>
              <a:defRPr sz="800">
                <a:solidFill>
                  <a:srgbClr val="424A4F"/>
                </a:solidFill>
                <a:latin typeface="Corbel"/>
                <a:ea typeface="Corbel"/>
                <a:cs typeface="Corbel"/>
                <a:sym typeface="Corbel"/>
              </a:defRPr>
            </a:lvl9pPr>
          </a:lstStyle>
          <a:p>
            <a:fld id="{00000000-1234-1234-1234-123412341234}" type="slidenum">
              <a:rPr lang="en-US" smtClean="0"/>
              <a:pPr/>
              <a:t>‹#›</a:t>
            </a:fld>
            <a:endParaRPr lang="en-US"/>
          </a:p>
        </p:txBody>
      </p:sp>
      <p:sp>
        <p:nvSpPr>
          <p:cNvPr id="45" name="Google Shape;45;p7"/>
          <p:cNvSpPr txBox="1">
            <a:spLocks noGrp="1"/>
          </p:cNvSpPr>
          <p:nvPr>
            <p:ph type="body" idx="1"/>
          </p:nvPr>
        </p:nvSpPr>
        <p:spPr>
          <a:xfrm>
            <a:off x="609600" y="1629552"/>
            <a:ext cx="10972800" cy="4363278"/>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1200"/>
              </a:spcBef>
              <a:spcAft>
                <a:spcPts val="0"/>
              </a:spcAft>
              <a:buClr>
                <a:schemeClr val="dk1"/>
              </a:buClr>
              <a:buSzPts val="2800"/>
              <a:buFont typeface="Arial"/>
              <a:buChar char="•"/>
              <a:defRPr sz="2800"/>
            </a:lvl1pPr>
            <a:lvl2pPr marL="914400" lvl="1" indent="-381000" algn="l">
              <a:spcBef>
                <a:spcPts val="1200"/>
              </a:spcBef>
              <a:spcAft>
                <a:spcPts val="0"/>
              </a:spcAft>
              <a:buClr>
                <a:srgbClr val="DA5120"/>
              </a:buClr>
              <a:buSzPts val="2400"/>
              <a:buFont typeface="Merriweather Sans"/>
              <a:buChar char="-"/>
              <a:defRPr sz="2400"/>
            </a:lvl2pPr>
            <a:lvl3pPr marL="1371600" lvl="2" indent="-355600" algn="l">
              <a:spcBef>
                <a:spcPts val="1200"/>
              </a:spcBef>
              <a:spcAft>
                <a:spcPts val="0"/>
              </a:spcAft>
              <a:buClr>
                <a:srgbClr val="171D23"/>
              </a:buClr>
              <a:buSzPts val="2000"/>
              <a:buFont typeface="Arial"/>
              <a:buChar char="•"/>
              <a:defRPr sz="2000"/>
            </a:lvl3pPr>
            <a:lvl4pPr marL="1828800" lvl="3" indent="-228600" algn="l">
              <a:spcBef>
                <a:spcPts val="1200"/>
              </a:spcBef>
              <a:spcAft>
                <a:spcPts val="0"/>
              </a:spcAft>
              <a:buClr>
                <a:schemeClr val="dk1"/>
              </a:buClr>
              <a:buSzPts val="1800"/>
              <a:buNone/>
              <a:defRPr/>
            </a:lvl4pPr>
            <a:lvl5pPr marL="2286000" lvl="4" indent="-228600" algn="l">
              <a:spcBef>
                <a:spcPts val="12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01487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Cover slide 3">
  <p:cSld name="Cover slide 3">
    <p:bg>
      <p:bgPr>
        <a:solidFill>
          <a:srgbClr val="FFFFFE"/>
        </a:solidFill>
        <a:effectLst/>
      </p:bgPr>
    </p:bg>
    <p:spTree>
      <p:nvGrpSpPr>
        <p:cNvPr id="1" name="Shape 16"/>
        <p:cNvGrpSpPr/>
        <p:nvPr/>
      </p:nvGrpSpPr>
      <p:grpSpPr>
        <a:xfrm>
          <a:off x="0" y="0"/>
          <a:ext cx="0" cy="0"/>
          <a:chOff x="0" y="0"/>
          <a:chExt cx="0" cy="0"/>
        </a:xfrm>
      </p:grpSpPr>
      <p:sp>
        <p:nvSpPr>
          <p:cNvPr id="17" name="Google Shape;17;p2"/>
          <p:cNvSpPr>
            <a:spLocks noGrp="1"/>
          </p:cNvSpPr>
          <p:nvPr>
            <p:ph type="pic" idx="2"/>
          </p:nvPr>
        </p:nvSpPr>
        <p:spPr>
          <a:xfrm>
            <a:off x="-1059" y="0"/>
            <a:ext cx="12194117" cy="4727046"/>
          </a:xfrm>
          <a:prstGeom prst="rect">
            <a:avLst/>
          </a:prstGeom>
          <a:noFill/>
          <a:ln>
            <a:noFill/>
          </a:ln>
        </p:spPr>
      </p:sp>
      <p:sp>
        <p:nvSpPr>
          <p:cNvPr id="18" name="Google Shape;18;p2"/>
          <p:cNvSpPr/>
          <p:nvPr/>
        </p:nvSpPr>
        <p:spPr>
          <a:xfrm>
            <a:off x="1" y="4470387"/>
            <a:ext cx="12191999" cy="119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pic>
        <p:nvPicPr>
          <p:cNvPr id="19" name="Google Shape;19;p2" descr="RHUL_Master_logo_RGB.png"/>
          <p:cNvPicPr preferRelativeResize="0"/>
          <p:nvPr/>
        </p:nvPicPr>
        <p:blipFill rotWithShape="1">
          <a:blip r:embed="rId2">
            <a:alphaModFix/>
          </a:blip>
          <a:srcRect/>
          <a:stretch/>
        </p:blipFill>
        <p:spPr>
          <a:xfrm>
            <a:off x="9007511" y="4470388"/>
            <a:ext cx="3185548" cy="1198801"/>
          </a:xfrm>
          <a:prstGeom prst="rect">
            <a:avLst/>
          </a:prstGeom>
          <a:noFill/>
          <a:ln>
            <a:noFill/>
          </a:ln>
        </p:spPr>
      </p:pic>
      <p:pic>
        <p:nvPicPr>
          <p:cNvPr id="20" name="Google Shape;20;p2" descr="Music_Hall_Diagonal_6_long_lines-40%-optimized1.png"/>
          <p:cNvPicPr preferRelativeResize="0"/>
          <p:nvPr/>
        </p:nvPicPr>
        <p:blipFill rotWithShape="1">
          <a:blip r:embed="rId3">
            <a:alphaModFix/>
          </a:blip>
          <a:srcRect b="48546"/>
          <a:stretch/>
        </p:blipFill>
        <p:spPr>
          <a:xfrm>
            <a:off x="1059" y="4152164"/>
            <a:ext cx="12192000" cy="324115"/>
          </a:xfrm>
          <a:prstGeom prst="rect">
            <a:avLst/>
          </a:prstGeom>
          <a:noFill/>
          <a:ln>
            <a:noFill/>
          </a:ln>
        </p:spPr>
      </p:pic>
      <p:pic>
        <p:nvPicPr>
          <p:cNvPr id="21" name="Google Shape;21;p2" descr="Music_Hall_Diagonal_6_long_lines-40%-optimized1.png"/>
          <p:cNvPicPr preferRelativeResize="0"/>
          <p:nvPr/>
        </p:nvPicPr>
        <p:blipFill rotWithShape="1">
          <a:blip r:embed="rId3">
            <a:alphaModFix/>
          </a:blip>
          <a:srcRect b="48546"/>
          <a:stretch/>
        </p:blipFill>
        <p:spPr>
          <a:xfrm>
            <a:off x="1059" y="5658797"/>
            <a:ext cx="12192000" cy="324115"/>
          </a:xfrm>
          <a:prstGeom prst="rect">
            <a:avLst/>
          </a:prstGeom>
          <a:noFill/>
          <a:ln>
            <a:noFill/>
          </a:ln>
        </p:spPr>
      </p:pic>
      <p:sp>
        <p:nvSpPr>
          <p:cNvPr id="22" name="Google Shape;22;p2"/>
          <p:cNvSpPr txBox="1">
            <a:spLocks noGrp="1"/>
          </p:cNvSpPr>
          <p:nvPr>
            <p:ph type="subTitle" idx="1"/>
          </p:nvPr>
        </p:nvSpPr>
        <p:spPr>
          <a:xfrm>
            <a:off x="627271" y="4721655"/>
            <a:ext cx="7316672" cy="778565"/>
          </a:xfrm>
          <a:prstGeom prst="rect">
            <a:avLst/>
          </a:prstGeom>
          <a:noFill/>
          <a:ln>
            <a:noFill/>
          </a:ln>
        </p:spPr>
        <p:txBody>
          <a:bodyPr spcFirstLastPara="1" wrap="square" lIns="0" tIns="0" rIns="0" bIns="0" anchor="t" anchorCtr="0">
            <a:noAutofit/>
          </a:bodyPr>
          <a:lstStyle>
            <a:lvl1pPr lvl="0" algn="l">
              <a:lnSpc>
                <a:spcPct val="100000"/>
              </a:lnSpc>
              <a:spcBef>
                <a:spcPts val="1200"/>
              </a:spcBef>
              <a:spcAft>
                <a:spcPts val="0"/>
              </a:spcAft>
              <a:buClr>
                <a:schemeClr val="lt1"/>
              </a:buClr>
              <a:buSzPts val="1800"/>
              <a:buNone/>
              <a:defRPr>
                <a:solidFill>
                  <a:schemeClr val="lt1"/>
                </a:solidFill>
              </a:defRPr>
            </a:lvl1pPr>
            <a:lvl2pPr lvl="1" algn="ctr">
              <a:spcBef>
                <a:spcPts val="1200"/>
              </a:spcBef>
              <a:spcAft>
                <a:spcPts val="0"/>
              </a:spcAft>
              <a:buClr>
                <a:srgbClr val="888888"/>
              </a:buClr>
              <a:buSzPts val="1400"/>
              <a:buNone/>
              <a:defRPr>
                <a:solidFill>
                  <a:srgbClr val="888888"/>
                </a:solidFill>
              </a:defRPr>
            </a:lvl2pPr>
            <a:lvl3pPr lvl="2" algn="ctr">
              <a:spcBef>
                <a:spcPts val="1200"/>
              </a:spcBef>
              <a:spcAft>
                <a:spcPts val="0"/>
              </a:spcAft>
              <a:buClr>
                <a:srgbClr val="888888"/>
              </a:buClr>
              <a:buSzPts val="1200"/>
              <a:buNone/>
              <a:defRPr>
                <a:solidFill>
                  <a:srgbClr val="888888"/>
                </a:solidFill>
              </a:defRPr>
            </a:lvl3pPr>
            <a:lvl4pPr lvl="3" algn="ctr">
              <a:spcBef>
                <a:spcPts val="1200"/>
              </a:spcBef>
              <a:spcAft>
                <a:spcPts val="0"/>
              </a:spcAft>
              <a:buClr>
                <a:srgbClr val="888888"/>
              </a:buClr>
              <a:buSzPts val="1200"/>
              <a:buNone/>
              <a:defRPr>
                <a:solidFill>
                  <a:srgbClr val="888888"/>
                </a:solidFill>
              </a:defRPr>
            </a:lvl4pPr>
            <a:lvl5pPr lvl="4" algn="ctr">
              <a:spcBef>
                <a:spcPts val="1200"/>
              </a:spcBef>
              <a:spcAft>
                <a:spcPts val="0"/>
              </a:spcAft>
              <a:buClr>
                <a:srgbClr val="888888"/>
              </a:buClr>
              <a:buSzPts val="12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1225535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divider 1">
  <p:cSld name="Section divider 1">
    <p:bg>
      <p:bgPr>
        <a:solidFill>
          <a:srgbClr val="424A4F"/>
        </a:solidFill>
        <a:effectLst/>
      </p:bgPr>
    </p:bg>
    <p:spTree>
      <p:nvGrpSpPr>
        <p:cNvPr id="1" name="Shape 21"/>
        <p:cNvGrpSpPr/>
        <p:nvPr/>
      </p:nvGrpSpPr>
      <p:grpSpPr>
        <a:xfrm>
          <a:off x="0" y="0"/>
          <a:ext cx="0" cy="0"/>
          <a:chOff x="0" y="0"/>
          <a:chExt cx="0" cy="0"/>
        </a:xfrm>
      </p:grpSpPr>
      <p:sp>
        <p:nvSpPr>
          <p:cNvPr id="22" name="Google Shape;22;p58"/>
          <p:cNvSpPr/>
          <p:nvPr/>
        </p:nvSpPr>
        <p:spPr>
          <a:xfrm>
            <a:off x="-10855" y="4466533"/>
            <a:ext cx="12192000" cy="11988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orbel"/>
              <a:ea typeface="Corbel"/>
              <a:cs typeface="Corbel"/>
              <a:sym typeface="Corbel"/>
            </a:endParaRPr>
          </a:p>
        </p:txBody>
      </p:sp>
      <p:sp>
        <p:nvSpPr>
          <p:cNvPr id="23" name="Google Shape;23;p58"/>
          <p:cNvSpPr txBox="1">
            <a:spLocks noGrp="1"/>
          </p:cNvSpPr>
          <p:nvPr>
            <p:ph type="title"/>
          </p:nvPr>
        </p:nvSpPr>
        <p:spPr>
          <a:xfrm>
            <a:off x="582637" y="4748823"/>
            <a:ext cx="8263600" cy="916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FFFFFF"/>
              </a:buClr>
              <a:buSzPts val="3600"/>
              <a:buFont typeface="Corbel"/>
              <a:buNone/>
              <a:defRPr sz="48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 name="Google Shape;24;p58"/>
          <p:cNvPicPr preferRelativeResize="0"/>
          <p:nvPr/>
        </p:nvPicPr>
        <p:blipFill rotWithShape="1">
          <a:blip r:embed="rId2">
            <a:alphaModFix/>
          </a:blip>
          <a:srcRect/>
          <a:stretch/>
        </p:blipFill>
        <p:spPr>
          <a:xfrm>
            <a:off x="8991814" y="4466533"/>
            <a:ext cx="2400140" cy="1198800"/>
          </a:xfrm>
          <a:prstGeom prst="rect">
            <a:avLst/>
          </a:prstGeom>
          <a:noFill/>
          <a:ln>
            <a:noFill/>
          </a:ln>
        </p:spPr>
      </p:pic>
      <p:sp>
        <p:nvSpPr>
          <p:cNvPr id="25" name="Google Shape;25;p58"/>
          <p:cNvSpPr txBox="1">
            <a:spLocks noGrp="1"/>
          </p:cNvSpPr>
          <p:nvPr>
            <p:ph type="sldNum" idx="12"/>
          </p:nvPr>
        </p:nvSpPr>
        <p:spPr>
          <a:xfrm>
            <a:off x="11409045" y="6333135"/>
            <a:ext cx="731600" cy="524800"/>
          </a:xfrm>
          <a:prstGeom prst="rect">
            <a:avLst/>
          </a:prstGeom>
          <a:solidFill>
            <a:schemeClr val="accent1"/>
          </a:solid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Corbel"/>
                <a:ea typeface="Corbel"/>
                <a:cs typeface="Corbel"/>
                <a:sym typeface="Corbe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6593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2A80BF1B-7A14-430B-9DF1-A90E1CA0F0FD}"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n-GB" noProof="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C3B65938-0EDD-464B-AC01-17656E9F302B}"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n-GB" noProof="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n-US" noProof="0"/>
              <a:t>Click icon to add picture</a:t>
            </a:r>
            <a:endParaRPr lang="en-GB" noProof="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7B40CBD5-F0AF-47A5-97ED-057590559D01}"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n-GB" noProof="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n-US" noProof="0"/>
              <a:t>Click icon to add picture</a:t>
            </a:r>
            <a:endParaRPr lang="en-GB" noProof="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F890AB12-9A7B-4CBC-BFB2-60F425C1D50C}" type="datetime1">
              <a:rPr lang="en-GB" noProof="0" smtClean="0"/>
              <a:t>26/09/2024</a:t>
            </a:fld>
            <a:endParaRPr lang="en-GB"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n-GB" noProof="0" smtClean="0"/>
              <a:t>‹#›</a:t>
            </a:fld>
            <a:endParaRPr lang="en-GB"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n-GB" noProof="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n-US" noProof="0"/>
              <a:t>Click icon to add picture</a:t>
            </a:r>
            <a:endParaRPr lang="en-GB" noProof="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n-US" noProof="0"/>
              <a:t>Click to edit Master title style</a:t>
            </a:r>
            <a:endParaRPr lang="en-GB" noProof="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E6A80EED-24B3-4BD0-916A-2782446FD12C}" type="datetime1">
              <a:rPr lang="en-GB" noProof="0" smtClean="0"/>
              <a:t>26/09/2024</a:t>
            </a:fld>
            <a:endParaRPr lang="en-GB" noProof="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noProof="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2C6627B-E4D5-2947-8E88-B84039729B99}" type="slidenum">
              <a:rPr lang="en-GB" noProof="0" smtClean="0"/>
              <a:t>‹#›</a:t>
            </a:fld>
            <a:endParaRPr lang="en-GB" noProof="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76" r:id="rId5"/>
    <p:sldLayoutId id="2147483675" r:id="rId6"/>
    <p:sldLayoutId id="2147483677" r:id="rId7"/>
    <p:sldLayoutId id="2147483678" r:id="rId8"/>
    <p:sldLayoutId id="2147483679" r:id="rId9"/>
    <p:sldLayoutId id="2147483681" r:id="rId10"/>
    <p:sldLayoutId id="2147483682" r:id="rId11"/>
    <p:sldLayoutId id="2147483686" r:id="rId12"/>
    <p:sldLayoutId id="2147483683" r:id="rId13"/>
    <p:sldLayoutId id="2147483685" r:id="rId14"/>
    <p:sldLayoutId id="2147483684" r:id="rId15"/>
    <p:sldLayoutId id="2147483680" r:id="rId16"/>
    <p:sldLayoutId id="2147483691" r:id="rId17"/>
    <p:sldLayoutId id="2147483692" r:id="rId18"/>
    <p:sldLayoutId id="2147483693" r:id="rId19"/>
    <p:sldLayoutId id="2147483694" r:id="rId20"/>
    <p:sldLayoutId id="2147483688" r:id="rId21"/>
    <p:sldLayoutId id="2147483687" r:id="rId22"/>
    <p:sldLayoutId id="2147483689" r:id="rId23"/>
    <p:sldLayoutId id="2147483690" r:id="rId24"/>
    <p:sldLayoutId id="2147483695" r:id="rId25"/>
    <p:sldLayoutId id="2147483696" r:id="rId26"/>
    <p:sldLayoutId id="2147483697" r:id="rId27"/>
    <p:sldLayoutId id="2147483698" r:id="rId28"/>
    <p:sldLayoutId id="2147483703" r:id="rId29"/>
    <p:sldLayoutId id="2147483704" r:id="rId30"/>
    <p:sldLayoutId id="2147483705" r:id="rId31"/>
    <p:sldLayoutId id="2147483706" r:id="rId32"/>
    <p:sldLayoutId id="2147483700" r:id="rId33"/>
    <p:sldLayoutId id="2147483699" r:id="rId34"/>
    <p:sldLayoutId id="2147483701" r:id="rId35"/>
    <p:sldLayoutId id="2147483702" r:id="rId36"/>
    <p:sldLayoutId id="2147483707" r:id="rId37"/>
    <p:sldLayoutId id="2147483708" r:id="rId38"/>
    <p:sldLayoutId id="2147483709" r:id="rId39"/>
    <p:sldLayoutId id="2147483710" r:id="rId40"/>
    <p:sldLayoutId id="2147483711" r:id="rId41"/>
    <p:sldLayoutId id="2147483712" r:id="rId42"/>
    <p:sldLayoutId id="2147483713" r:id="rId4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2.xml"/><Relationship Id="rId5" Type="http://schemas.openxmlformats.org/officeDocument/2006/relationships/hyperlink" Target="https://creativecommons.org/licenses/by-sa/3.0/" TargetMode="External"/><Relationship Id="rId4" Type="http://schemas.openxmlformats.org/officeDocument/2006/relationships/hyperlink" Target="https://pix4free.org/photo/4803/tort-law.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wired.it/internet/social-network/2017/06/26/harry-potter-animazioni-facebook/" TargetMode="External"/><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hyperlink" Target="https://creativecommons.org/licenses/by-nc-nd/3.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hyperlink" Target="mailto:SAHAR.MARANLOU@RHUL.AC.UK" TargetMode="External"/><Relationship Id="rId4" Type="http://schemas.openxmlformats.org/officeDocument/2006/relationships/hyperlink" Target="https://www.pikist.com/free-photo-xmua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thegrandmalogbook.blogspot.com/2016/12/the-universal-declaration-of-human.html" TargetMode="External"/><Relationship Id="rId2" Type="http://schemas.openxmlformats.org/officeDocument/2006/relationships/image" Target="../media/image21.jpg"/><Relationship Id="rId1" Type="http://schemas.openxmlformats.org/officeDocument/2006/relationships/slideLayout" Target="../slideLayouts/slideLayout25.xml"/><Relationship Id="rId4" Type="http://schemas.openxmlformats.org/officeDocument/2006/relationships/hyperlink" Target="https://creativecommons.org/licenses/by-sa/3.0/" TargetMode="Externa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Judge_Turpin" TargetMode="External"/><Relationship Id="rId2" Type="http://schemas.openxmlformats.org/officeDocument/2006/relationships/image" Target="../media/image28.jpg"/><Relationship Id="rId1" Type="http://schemas.openxmlformats.org/officeDocument/2006/relationships/slideLayout" Target="../slideLayouts/slideLayout25.xml"/><Relationship Id="rId4" Type="http://schemas.openxmlformats.org/officeDocument/2006/relationships/hyperlink" Target="https://creativecommons.org/licenses/by-sa/3.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iabetesdietblog.com/2018/09/12/my-favourite-health-fitness-freebies/" TargetMode="External"/><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hyperlink" Target="https://creativecommons.org/licenses/by-sa/3.0/"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hyperlink" Target="https://creativecommons.org/licenses/by-nc-nd/3.0/" TargetMode="External"/><Relationship Id="rId4" Type="http://schemas.openxmlformats.org/officeDocument/2006/relationships/hyperlink" Target="https://thefreelancehistorywriter.com/tag/charles-de-montpensier/"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Civil_rights_movement_(1865%E2%80%931896)" TargetMode="External"/><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hyperlink" Target="https://creativecommons.org/licenses/by-sa/3.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hyperlink" Target="https://creativecommons.org/licenses/by-nd/3.0/" TargetMode="External"/><Relationship Id="rId4" Type="http://schemas.openxmlformats.org/officeDocument/2006/relationships/hyperlink" Target="https://lehighvalleyramblings.blogspot.com/2017/06/three-judge-palmer-stories.html"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hyperlink" Target="https://www.picpedia.org/chalkboard/r/reference.html" TargetMode="External"/><Relationship Id="rId2" Type="http://schemas.openxmlformats.org/officeDocument/2006/relationships/image" Target="../media/image53.jpg"/><Relationship Id="rId1" Type="http://schemas.openxmlformats.org/officeDocument/2006/relationships/slideLayout" Target="../slideLayouts/slideLayout14.xml"/><Relationship Id="rId5" Type="http://schemas.openxmlformats.org/officeDocument/2006/relationships/hyperlink" Target="https://creativecommons.org/licenses/by-sa/3.0/" TargetMode="External"/><Relationship Id="rId4" Type="http://schemas.openxmlformats.org/officeDocument/2006/relationships/hyperlink" Target="https://libguides.ials.sas.ac.uk/referencing/case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3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s://thecognate.com/aimplb-moves-sc-to-challenge-pil-seeking-uniform-grounds-for-divorce/" TargetMode="External"/><Relationship Id="rId2" Type="http://schemas.openxmlformats.org/officeDocument/2006/relationships/image" Target="../media/image55.jpg"/><Relationship Id="rId1" Type="http://schemas.openxmlformats.org/officeDocument/2006/relationships/slideLayout" Target="../slideLayouts/slideLayout15.xml"/><Relationship Id="rId4" Type="http://schemas.openxmlformats.org/officeDocument/2006/relationships/hyperlink" Target="https://creativecommons.org/licenses/by/3.0/" TargetMode="Externa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6.xml.rels><?xml version="1.0" encoding="UTF-8" standalone="yes"?>
<Relationships xmlns="http://schemas.openxmlformats.org/package/2006/relationships"><Relationship Id="rId3" Type="http://schemas.openxmlformats.org/officeDocument/2006/relationships/hyperlink" Target="https://www.aliem.com/2016/01/team-based-learning-2016-jgme-aliem-hot-topics-in-medical-education/group_session_800_clr_5156/" TargetMode="External"/><Relationship Id="rId2" Type="http://schemas.openxmlformats.org/officeDocument/2006/relationships/image" Target="../media/image60.png"/><Relationship Id="rId1" Type="http://schemas.openxmlformats.org/officeDocument/2006/relationships/slideLayout" Target="../slideLayouts/slideLayout22.xml"/><Relationship Id="rId4" Type="http://schemas.openxmlformats.org/officeDocument/2006/relationships/hyperlink" Target="https://creativecommons.org/licenses/by-nc-nd/3.0/"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thebluediamondgallery.com/tablet-dictionary/f/family-law.html" TargetMode="External"/><Relationship Id="rId7" Type="http://schemas.openxmlformats.org/officeDocument/2006/relationships/image" Target="../media/image63.jpg"/><Relationship Id="rId2" Type="http://schemas.openxmlformats.org/officeDocument/2006/relationships/image" Target="../media/image61.jpg"/><Relationship Id="rId1" Type="http://schemas.openxmlformats.org/officeDocument/2006/relationships/slideLayout" Target="../slideLayouts/slideLayout16.xml"/><Relationship Id="rId6" Type="http://schemas.openxmlformats.org/officeDocument/2006/relationships/hyperlink" Target="https://creativecommons.org/licenses/by-sa/3.0/" TargetMode="External"/><Relationship Id="rId5" Type="http://schemas.openxmlformats.org/officeDocument/2006/relationships/hyperlink" Target="https://www.picpedia.org/chalkboard/f/family-law.html" TargetMode="External"/><Relationship Id="rId4" Type="http://schemas.openxmlformats.org/officeDocument/2006/relationships/image" Target="../media/image6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image" Target="../media/image64.jfi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hyperlink" Target="https://creativecommons.org/licenses/by-sa/3.0/" TargetMode="External"/><Relationship Id="rId4" Type="http://schemas.openxmlformats.org/officeDocument/2006/relationships/hyperlink" Target="https://pix4free.org/photo/4803/tort-law.html"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pngall.com/balance-png/" TargetMode="External"/><Relationship Id="rId2" Type="http://schemas.openxmlformats.org/officeDocument/2006/relationships/image" Target="../media/image65.png"/><Relationship Id="rId1" Type="http://schemas.openxmlformats.org/officeDocument/2006/relationships/slideLayout" Target="../slideLayouts/slideLayout25.xml"/><Relationship Id="rId4" Type="http://schemas.openxmlformats.org/officeDocument/2006/relationships/hyperlink" Target="https://creativecommons.org/licenses/by-nc/3.0/"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hyperlink" Target="https://ferragutlaw.com/top-results-domestic-violence-charges-defense-lawyer-arizona/" TargetMode="External"/><Relationship Id="rId2" Type="http://schemas.openxmlformats.org/officeDocument/2006/relationships/image" Target="../media/image67.jpg"/><Relationship Id="rId1" Type="http://schemas.openxmlformats.org/officeDocument/2006/relationships/slideLayout" Target="../slideLayouts/slideLayout10.xml"/><Relationship Id="rId4" Type="http://schemas.openxmlformats.org/officeDocument/2006/relationships/hyperlink" Target="https://creativecommons.org/licenses/by-nc-nd/3.0/" TargetMode="Externa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hyperlink" Target="https://www.picserver.org/highway-signs2/r/reverse.html" TargetMode="External"/><Relationship Id="rId2" Type="http://schemas.openxmlformats.org/officeDocument/2006/relationships/image" Target="../media/image70.jpg"/><Relationship Id="rId1" Type="http://schemas.openxmlformats.org/officeDocument/2006/relationships/slideLayout" Target="../slideLayouts/slideLayout26.xml"/><Relationship Id="rId4" Type="http://schemas.openxmlformats.org/officeDocument/2006/relationships/hyperlink" Target="https://creativecommons.org/licenses/by-sa/3.0/"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7.xml"/><Relationship Id="rId4" Type="http://schemas.openxmlformats.org/officeDocument/2006/relationships/hyperlink" Target="https://svgsilh.com/3f51b5/image/2099158.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3" Type="http://schemas.openxmlformats.org/officeDocument/2006/relationships/hyperlink" Target="https://uk.westlaw.com/" TargetMode="External"/><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2" Type="http://schemas.openxmlformats.org/officeDocument/2006/relationships/hyperlink" Target="https://royalholloway.display.vevox.com/#/present/642997/1PDB9CRKOR2AUJ1WYRS4"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idx="4294967295"/>
          </p:nvPr>
        </p:nvSpPr>
        <p:spPr>
          <a:xfrm>
            <a:off x="1960979" y="5105399"/>
            <a:ext cx="6140678" cy="380791"/>
          </a:xfrm>
          <a:prstGeom prst="rect">
            <a:avLst/>
          </a:prstGeom>
          <a:noFill/>
          <a:ln>
            <a:noFill/>
          </a:ln>
        </p:spPr>
        <p:txBody>
          <a:bodyPr spcFirstLastPara="1" vert="horz" wrap="square" lIns="0" tIns="0" rIns="0" bIns="0" rtlCol="0" anchor="ctr" anchorCtr="0">
            <a:noAutofit/>
          </a:bodyPr>
          <a:lstStyle/>
          <a:p>
            <a:pPr algn="ctr">
              <a:spcBef>
                <a:spcPts val="0"/>
              </a:spcBef>
              <a:buClr>
                <a:srgbClr val="FFFFFF"/>
              </a:buClr>
              <a:buSzPct val="100000"/>
            </a:pPr>
            <a:r>
              <a:rPr lang="en-GB" sz="3600" dirty="0">
                <a:solidFill>
                  <a:schemeClr val="bg1"/>
                </a:solidFill>
              </a:rPr>
              <a:t>THE ENGLISH LEGAL SYSTEM</a:t>
            </a:r>
            <a:br>
              <a:rPr lang="en-GB" sz="3600" dirty="0">
                <a:solidFill>
                  <a:schemeClr val="bg1"/>
                </a:solidFill>
              </a:rPr>
            </a:br>
            <a:r>
              <a:rPr lang="en-GB" sz="3600" dirty="0">
                <a:solidFill>
                  <a:schemeClr val="bg1"/>
                </a:solidFill>
              </a:rPr>
              <a:t>CASE LAW AND PRECEDENT</a:t>
            </a:r>
            <a:br>
              <a:rPr lang="en-GB" sz="3600" dirty="0">
                <a:solidFill>
                  <a:schemeClr val="bg1"/>
                </a:solidFill>
              </a:rPr>
            </a:br>
            <a:endParaRPr lang="en-GB" sz="3600" dirty="0">
              <a:solidFill>
                <a:schemeClr val="bg1"/>
              </a:solidFill>
            </a:endParaRPr>
          </a:p>
        </p:txBody>
      </p:sp>
      <p:pic>
        <p:nvPicPr>
          <p:cNvPr id="98" name="Google Shape;98;p17"/>
          <p:cNvPicPr preferRelativeResize="0">
            <a:picLocks noGrp="1"/>
          </p:cNvPicPr>
          <p:nvPr>
            <p:ph type="pic" idx="2"/>
          </p:nvPr>
        </p:nvPicPr>
        <p:blipFill>
          <a:blip r:embed="rId3">
            <a:extLst>
              <a:ext uri="{837473B0-CC2E-450A-ABE3-18F120FF3D39}">
                <a1611:picAttrSrcUrl xmlns:a1611="http://schemas.microsoft.com/office/drawing/2016/11/main" r:id="rId4"/>
              </a:ext>
            </a:extLst>
          </a:blip>
          <a:srcRect t="36346" b="36346"/>
          <a:stretch/>
        </p:blipFill>
        <p:spPr>
          <a:xfrm>
            <a:off x="-81280" y="71121"/>
            <a:ext cx="12496799" cy="4246880"/>
          </a:xfrm>
          <a:prstGeom prst="rect">
            <a:avLst/>
          </a:prstGeom>
          <a:noFill/>
          <a:ln>
            <a:noFill/>
          </a:ln>
        </p:spPr>
      </p:pic>
      <p:sp>
        <p:nvSpPr>
          <p:cNvPr id="2" name="TextBox 1">
            <a:extLst>
              <a:ext uri="{FF2B5EF4-FFF2-40B4-BE49-F238E27FC236}">
                <a16:creationId xmlns:a16="http://schemas.microsoft.com/office/drawing/2014/main" id="{8C540B71-35A6-12C6-3054-DB29E135C32D}"/>
              </a:ext>
            </a:extLst>
          </p:cNvPr>
          <p:cNvSpPr txBox="1"/>
          <p:nvPr/>
        </p:nvSpPr>
        <p:spPr>
          <a:xfrm>
            <a:off x="2134983" y="2754444"/>
            <a:ext cx="7922034" cy="230832"/>
          </a:xfrm>
          <a:prstGeom prst="rect">
            <a:avLst/>
          </a:prstGeom>
          <a:noFill/>
        </p:spPr>
        <p:txBody>
          <a:bodyPr wrap="square" rtlCol="0">
            <a:spAutoFit/>
          </a:bodyPr>
          <a:lstStyle/>
          <a:p>
            <a:r>
              <a:rPr lang="en-GB" sz="900">
                <a:hlinkClick r:id="rId4" tooltip="https://pix4free.org/photo/4803/tort-law.html"/>
              </a:rPr>
              <a:t>This Photo</a:t>
            </a:r>
            <a:r>
              <a:rPr lang="en-GB" sz="900"/>
              <a:t> by Unknown Author is licensed under </a:t>
            </a:r>
            <a:r>
              <a:rPr lang="en-GB" sz="900">
                <a:hlinkClick r:id="rId5" tooltip="https://creativecommons.org/licenses/by-sa/3.0/"/>
              </a:rPr>
              <a:t>CC BY-SA</a:t>
            </a:r>
            <a:endParaRPr lang="en-GB" sz="9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wand&#10;&#10;Description automatically generated">
            <a:extLst>
              <a:ext uri="{FF2B5EF4-FFF2-40B4-BE49-F238E27FC236}">
                <a16:creationId xmlns:a16="http://schemas.microsoft.com/office/drawing/2014/main" id="{5C903E21-CE57-3479-C0C3-B10134B98A0E}"/>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297" b="43964"/>
          <a:stretch/>
        </p:blipFill>
        <p:spPr>
          <a:xfrm>
            <a:off x="608843" y="3482977"/>
            <a:ext cx="10961177" cy="3375025"/>
          </a:xfrm>
          <a:noFill/>
        </p:spPr>
      </p:pic>
      <p:sp>
        <p:nvSpPr>
          <p:cNvPr id="12" name="Content Placeholder 2">
            <a:extLst>
              <a:ext uri="{FF2B5EF4-FFF2-40B4-BE49-F238E27FC236}">
                <a16:creationId xmlns:a16="http://schemas.microsoft.com/office/drawing/2014/main" id="{AF597B90-4582-09D0-21DD-38F8966C99B7}"/>
              </a:ext>
            </a:extLst>
          </p:cNvPr>
          <p:cNvSpPr>
            <a:spLocks noGrp="1"/>
          </p:cNvSpPr>
          <p:nvPr>
            <p:ph idx="1"/>
          </p:nvPr>
        </p:nvSpPr>
        <p:spPr>
          <a:xfrm>
            <a:off x="5567465" y="568512"/>
            <a:ext cx="6002556" cy="2806511"/>
          </a:xfrm>
        </p:spPr>
        <p:txBody>
          <a:bodyPr anchor="ctr">
            <a:normAutofit/>
          </a:bodyPr>
          <a:lstStyle/>
          <a:p>
            <a:pPr marL="0" indent="0">
              <a:buNone/>
            </a:pPr>
            <a:r>
              <a:rPr lang="en-GB" i="1" dirty="0"/>
              <a:t>STARE DECISIS </a:t>
            </a:r>
          </a:p>
          <a:p>
            <a:pPr marL="0" indent="0">
              <a:buNone/>
            </a:pPr>
            <a:r>
              <a:rPr lang="en-GB" sz="3200" b="1" dirty="0"/>
              <a:t>Stand by what has been decided</a:t>
            </a:r>
            <a:endParaRPr lang="en-US" sz="3200" b="1" dirty="0"/>
          </a:p>
        </p:txBody>
      </p:sp>
      <p:sp>
        <p:nvSpPr>
          <p:cNvPr id="14" name="Title 3">
            <a:extLst>
              <a:ext uri="{FF2B5EF4-FFF2-40B4-BE49-F238E27FC236}">
                <a16:creationId xmlns:a16="http://schemas.microsoft.com/office/drawing/2014/main" id="{A108F087-8D79-4A54-5DF3-844482290C56}"/>
              </a:ext>
            </a:extLst>
          </p:cNvPr>
          <p:cNvSpPr>
            <a:spLocks noGrp="1"/>
          </p:cNvSpPr>
          <p:nvPr>
            <p:ph type="ctrTitle"/>
          </p:nvPr>
        </p:nvSpPr>
        <p:spPr>
          <a:xfrm>
            <a:off x="608844" y="568512"/>
            <a:ext cx="4179376" cy="2806512"/>
          </a:xfrm>
        </p:spPr>
        <p:txBody>
          <a:bodyPr anchor="ctr">
            <a:normAutofit/>
          </a:bodyPr>
          <a:lstStyle/>
          <a:p>
            <a:r>
              <a:rPr lang="en-US" dirty="0"/>
              <a:t>Precedent </a:t>
            </a:r>
          </a:p>
        </p:txBody>
      </p:sp>
      <p:sp>
        <p:nvSpPr>
          <p:cNvPr id="7" name="TextBox 6">
            <a:extLst>
              <a:ext uri="{FF2B5EF4-FFF2-40B4-BE49-F238E27FC236}">
                <a16:creationId xmlns:a16="http://schemas.microsoft.com/office/drawing/2014/main" id="{6E265414-DF23-F178-2B21-2745C864CB50}"/>
              </a:ext>
            </a:extLst>
          </p:cNvPr>
          <p:cNvSpPr txBox="1"/>
          <p:nvPr/>
        </p:nvSpPr>
        <p:spPr>
          <a:xfrm>
            <a:off x="9110693" y="6657947"/>
            <a:ext cx="2459327"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wired.it/internet/social-network/2017/06/26/harry-potter-animazioni-facebook/">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Tree>
    <p:extLst>
      <p:ext uri="{BB962C8B-B14F-4D97-AF65-F5344CB8AC3E}">
        <p14:creationId xmlns:p14="http://schemas.microsoft.com/office/powerpoint/2010/main" val="1498390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Question marks in a line and one question mark is lit">
            <a:extLst>
              <a:ext uri="{FF2B5EF4-FFF2-40B4-BE49-F238E27FC236}">
                <a16:creationId xmlns:a16="http://schemas.microsoft.com/office/drawing/2014/main" id="{84884623-00CE-8A75-B355-5FE4AB0FBF9B}"/>
              </a:ext>
            </a:extLst>
          </p:cNvPr>
          <p:cNvPicPr>
            <a:picLocks noChangeAspect="1"/>
          </p:cNvPicPr>
          <p:nvPr/>
        </p:nvPicPr>
        <p:blipFill>
          <a:blip r:embed="rId2"/>
          <a:srcRect r="-1" b="7085"/>
          <a:stretch/>
        </p:blipFill>
        <p:spPr>
          <a:xfrm>
            <a:off x="1134319" y="1"/>
            <a:ext cx="11057681" cy="6858002"/>
          </a:xfrm>
          <a:prstGeom prst="rect">
            <a:avLst/>
          </a:prstGeom>
          <a:noFill/>
        </p:spPr>
      </p:pic>
      <p:sp>
        <p:nvSpPr>
          <p:cNvPr id="11" name="Title 2">
            <a:extLst>
              <a:ext uri="{FF2B5EF4-FFF2-40B4-BE49-F238E27FC236}">
                <a16:creationId xmlns:a16="http://schemas.microsoft.com/office/drawing/2014/main" id="{390C06CE-A3F2-F406-3F0A-290D73ECAB59}"/>
              </a:ext>
            </a:extLst>
          </p:cNvPr>
          <p:cNvSpPr>
            <a:spLocks noGrp="1"/>
          </p:cNvSpPr>
          <p:nvPr>
            <p:ph type="ctrTitle"/>
          </p:nvPr>
        </p:nvSpPr>
        <p:spPr>
          <a:xfrm>
            <a:off x="1648661" y="339645"/>
            <a:ext cx="4890577" cy="1002552"/>
          </a:xfrm>
        </p:spPr>
        <p:txBody>
          <a:bodyPr anchor="b">
            <a:normAutofit/>
          </a:bodyPr>
          <a:lstStyle/>
          <a:p>
            <a:r>
              <a:rPr lang="en-US" dirty="0"/>
              <a:t>Topic Two</a:t>
            </a:r>
          </a:p>
        </p:txBody>
      </p:sp>
      <p:sp>
        <p:nvSpPr>
          <p:cNvPr id="13" name="Text Placeholder 3">
            <a:extLst>
              <a:ext uri="{FF2B5EF4-FFF2-40B4-BE49-F238E27FC236}">
                <a16:creationId xmlns:a16="http://schemas.microsoft.com/office/drawing/2014/main" id="{C866FB10-EA92-7ABA-616D-F0BCF82544BF}"/>
              </a:ext>
            </a:extLst>
          </p:cNvPr>
          <p:cNvSpPr>
            <a:spLocks noGrp="1"/>
          </p:cNvSpPr>
          <p:nvPr>
            <p:ph type="body" sz="quarter" idx="14"/>
          </p:nvPr>
        </p:nvSpPr>
        <p:spPr>
          <a:xfrm>
            <a:off x="1645581" y="1507066"/>
            <a:ext cx="4890578" cy="4849283"/>
          </a:xfrm>
        </p:spPr>
        <p:txBody>
          <a:bodyPr anchor="t">
            <a:normAutofit/>
          </a:bodyPr>
          <a:lstStyle/>
          <a:p>
            <a:r>
              <a:rPr lang="en-US" sz="4400" b="1" dirty="0"/>
              <a:t> Precedent</a:t>
            </a:r>
          </a:p>
        </p:txBody>
      </p:sp>
    </p:spTree>
    <p:extLst>
      <p:ext uri="{BB962C8B-B14F-4D97-AF65-F5344CB8AC3E}">
        <p14:creationId xmlns:p14="http://schemas.microsoft.com/office/powerpoint/2010/main" val="1791460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0168552-00E9-303D-BB81-E2BF90A2D841}"/>
              </a:ext>
            </a:extLst>
          </p:cNvPr>
          <p:cNvSpPr txBox="1">
            <a:spLocks/>
          </p:cNvSpPr>
          <p:nvPr/>
        </p:nvSpPr>
        <p:spPr bwMode="auto">
          <a:xfrm>
            <a:off x="1633539" y="1579364"/>
            <a:ext cx="7896225" cy="3699272"/>
          </a:xfrm>
          <a:prstGeom prst="rect">
            <a:avLst/>
          </a:prstGeom>
          <a:noFill/>
          <a:ln w="9525">
            <a:noFill/>
            <a:miter lim="800000"/>
            <a:headEnd/>
            <a:tailEnd/>
          </a:ln>
        </p:spPr>
        <p:txBody>
          <a:bodyPr>
            <a:normAutofit/>
          </a:bodyPr>
          <a:lstStyle/>
          <a:p>
            <a:pPr marL="286941" indent="-286941" algn="ctr" defTabSz="685800" eaLnBrk="0" hangingPunct="0">
              <a:spcBef>
                <a:spcPts val="750"/>
              </a:spcBef>
              <a:spcAft>
                <a:spcPts val="150"/>
              </a:spcAft>
              <a:defRPr/>
            </a:pPr>
            <a:r>
              <a:rPr lang="en-GB" sz="3000" dirty="0">
                <a:solidFill>
                  <a:srgbClr val="FF0000"/>
                </a:solidFill>
              </a:rPr>
              <a:t>STARE DECISIS </a:t>
            </a:r>
            <a:endParaRPr lang="en-GB" sz="1500" dirty="0">
              <a:solidFill>
                <a:schemeClr val="tx2"/>
              </a:solidFill>
            </a:endParaRPr>
          </a:p>
        </p:txBody>
      </p:sp>
      <p:cxnSp>
        <p:nvCxnSpPr>
          <p:cNvPr id="7" name="Straight Arrow Connector 6">
            <a:extLst>
              <a:ext uri="{FF2B5EF4-FFF2-40B4-BE49-F238E27FC236}">
                <a16:creationId xmlns:a16="http://schemas.microsoft.com/office/drawing/2014/main" id="{8475AD77-12EB-1C37-B1A4-D1BE0161A68F}"/>
              </a:ext>
            </a:extLst>
          </p:cNvPr>
          <p:cNvCxnSpPr/>
          <p:nvPr/>
        </p:nvCxnSpPr>
        <p:spPr>
          <a:xfrm flipH="1">
            <a:off x="4493420" y="2843213"/>
            <a:ext cx="320279" cy="4691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3ADD1D4-44E5-7C83-A214-97BBE3159DF1}"/>
              </a:ext>
            </a:extLst>
          </p:cNvPr>
          <p:cNvCxnSpPr/>
          <p:nvPr/>
        </p:nvCxnSpPr>
        <p:spPr>
          <a:xfrm>
            <a:off x="5956699" y="2803923"/>
            <a:ext cx="353615" cy="5083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EAF78D8-9409-A13C-8670-F9AEA40C96BB}"/>
              </a:ext>
            </a:extLst>
          </p:cNvPr>
          <p:cNvSpPr txBox="1"/>
          <p:nvPr/>
        </p:nvSpPr>
        <p:spPr>
          <a:xfrm>
            <a:off x="2501504" y="3327797"/>
            <a:ext cx="2942034" cy="738664"/>
          </a:xfrm>
          <a:prstGeom prst="rect">
            <a:avLst/>
          </a:prstGeom>
          <a:noFill/>
        </p:spPr>
        <p:txBody>
          <a:bodyPr>
            <a:spAutoFit/>
          </a:bodyPr>
          <a:lstStyle/>
          <a:p>
            <a:pPr algn="ctr">
              <a:defRPr/>
            </a:pPr>
            <a:r>
              <a:rPr lang="en-GB" sz="2100" b="1" dirty="0">
                <a:cs typeface="Arial" charset="0"/>
              </a:rPr>
              <a:t>like cases are decided alike</a:t>
            </a:r>
          </a:p>
        </p:txBody>
      </p:sp>
      <p:sp>
        <p:nvSpPr>
          <p:cNvPr id="13" name="TextBox 12">
            <a:extLst>
              <a:ext uri="{FF2B5EF4-FFF2-40B4-BE49-F238E27FC236}">
                <a16:creationId xmlns:a16="http://schemas.microsoft.com/office/drawing/2014/main" id="{106503F9-2227-05BB-7C39-F8A9DE1014FE}"/>
              </a:ext>
            </a:extLst>
          </p:cNvPr>
          <p:cNvSpPr txBox="1"/>
          <p:nvPr/>
        </p:nvSpPr>
        <p:spPr>
          <a:xfrm>
            <a:off x="5443538" y="3342085"/>
            <a:ext cx="2940844" cy="738664"/>
          </a:xfrm>
          <a:prstGeom prst="rect">
            <a:avLst/>
          </a:prstGeom>
          <a:noFill/>
        </p:spPr>
        <p:txBody>
          <a:bodyPr>
            <a:spAutoFit/>
          </a:bodyPr>
          <a:lstStyle/>
          <a:p>
            <a:pPr algn="ctr">
              <a:defRPr/>
            </a:pPr>
            <a:r>
              <a:rPr lang="en-GB" sz="2100" b="1" dirty="0">
                <a:cs typeface="Arial" charset="0"/>
              </a:rPr>
              <a:t>higher courts bind lower courts</a:t>
            </a:r>
          </a:p>
        </p:txBody>
      </p:sp>
      <p:sp>
        <p:nvSpPr>
          <p:cNvPr id="5" name="TextBox 4">
            <a:extLst>
              <a:ext uri="{FF2B5EF4-FFF2-40B4-BE49-F238E27FC236}">
                <a16:creationId xmlns:a16="http://schemas.microsoft.com/office/drawing/2014/main" id="{0A3A4EB7-FB13-A5E6-61B7-DE5072B84EDA}"/>
              </a:ext>
            </a:extLst>
          </p:cNvPr>
          <p:cNvSpPr txBox="1"/>
          <p:nvPr/>
        </p:nvSpPr>
        <p:spPr>
          <a:xfrm>
            <a:off x="5581650" y="4205288"/>
            <a:ext cx="3067050" cy="584775"/>
          </a:xfrm>
          <a:prstGeom prst="rect">
            <a:avLst/>
          </a:prstGeom>
          <a:noFill/>
        </p:spPr>
        <p:txBody>
          <a:bodyPr>
            <a:spAutoFit/>
          </a:bodyPr>
          <a:lstStyle/>
          <a:p>
            <a:pPr algn="ctr">
              <a:defRPr/>
            </a:pPr>
            <a:r>
              <a:rPr lang="en-GB" sz="1600" dirty="0">
                <a:cs typeface="Arial" charset="0"/>
              </a:rPr>
              <a:t>Decisions of higher courts are binding on lower courts</a:t>
            </a:r>
          </a:p>
        </p:txBody>
      </p:sp>
      <p:sp>
        <p:nvSpPr>
          <p:cNvPr id="14" name="TextBox 13">
            <a:extLst>
              <a:ext uri="{FF2B5EF4-FFF2-40B4-BE49-F238E27FC236}">
                <a16:creationId xmlns:a16="http://schemas.microsoft.com/office/drawing/2014/main" id="{6B881FA8-0C97-3A53-98AB-2C1FE271ABED}"/>
              </a:ext>
            </a:extLst>
          </p:cNvPr>
          <p:cNvSpPr txBox="1"/>
          <p:nvPr/>
        </p:nvSpPr>
        <p:spPr>
          <a:xfrm>
            <a:off x="2375298" y="4205288"/>
            <a:ext cx="3068240" cy="1077218"/>
          </a:xfrm>
          <a:prstGeom prst="rect">
            <a:avLst/>
          </a:prstGeom>
          <a:noFill/>
        </p:spPr>
        <p:txBody>
          <a:bodyPr>
            <a:spAutoFit/>
          </a:bodyPr>
          <a:lstStyle/>
          <a:p>
            <a:pPr algn="ctr">
              <a:defRPr/>
            </a:pPr>
            <a:r>
              <a:rPr lang="en-GB" sz="1600" dirty="0">
                <a:cs typeface="Arial" charset="0"/>
              </a:rPr>
              <a:t>A later court must use the same reasoning as a previous case where the two cases raise the same legal issues</a:t>
            </a:r>
          </a:p>
        </p:txBody>
      </p:sp>
    </p:spTree>
    <p:extLst>
      <p:ext uri="{BB962C8B-B14F-4D97-AF65-F5344CB8AC3E}">
        <p14:creationId xmlns:p14="http://schemas.microsoft.com/office/powerpoint/2010/main" val="682748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2D73049-887B-61E2-30C7-3855D856FD4B}"/>
              </a:ext>
            </a:extLst>
          </p:cNvPr>
          <p:cNvSpPr>
            <a:spLocks noGrp="1"/>
          </p:cNvSpPr>
          <p:nvPr>
            <p:ph type="title"/>
          </p:nvPr>
        </p:nvSpPr>
        <p:spPr>
          <a:xfrm>
            <a:off x="1768080" y="1028701"/>
            <a:ext cx="5865019" cy="504825"/>
          </a:xfrm>
        </p:spPr>
        <p:txBody>
          <a:bodyPr>
            <a:normAutofit fontScale="90000"/>
          </a:bodyPr>
          <a:lstStyle/>
          <a:p>
            <a:pPr eaLnBrk="1" hangingPunct="1">
              <a:defRPr/>
            </a:pPr>
            <a:r>
              <a:rPr lang="en-GB" altLang="en-US" b="1" i="1" dirty="0"/>
              <a:t>Like cases are decided alike</a:t>
            </a:r>
            <a:br>
              <a:rPr lang="en-GB" altLang="en-US" dirty="0">
                <a:latin typeface="Britannic Bold" pitchFamily="34" charset="0"/>
              </a:rPr>
            </a:br>
            <a:endParaRPr lang="en-US" altLang="en-US" dirty="0">
              <a:solidFill>
                <a:srgbClr val="FF0000"/>
              </a:solidFill>
              <a:latin typeface="Britannic Bold" pitchFamily="34" charset="0"/>
            </a:endParaRPr>
          </a:p>
        </p:txBody>
      </p:sp>
      <p:sp>
        <p:nvSpPr>
          <p:cNvPr id="9219" name="Rectangle 2">
            <a:extLst>
              <a:ext uri="{FF2B5EF4-FFF2-40B4-BE49-F238E27FC236}">
                <a16:creationId xmlns:a16="http://schemas.microsoft.com/office/drawing/2014/main" id="{E76EC251-D121-9906-33C3-976E994EF8EA}"/>
              </a:ext>
            </a:extLst>
          </p:cNvPr>
          <p:cNvSpPr>
            <a:spLocks noChangeArrowheads="1"/>
          </p:cNvSpPr>
          <p:nvPr/>
        </p:nvSpPr>
        <p:spPr bwMode="auto">
          <a:xfrm>
            <a:off x="1524002" y="901743"/>
            <a:ext cx="1847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eaLnBrk="0" hangingPunct="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eaLnBrk="0" hangingPunct="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defTabSz="685800" eaLnBrk="1" hangingPunct="1">
              <a:spcBef>
                <a:spcPct val="0"/>
              </a:spcBef>
              <a:buClrTx/>
              <a:buSzTx/>
              <a:buNone/>
            </a:pPr>
            <a:endParaRPr lang="en-US" altLang="en-US" sz="1050">
              <a:solidFill>
                <a:schemeClr val="tx1"/>
              </a:solidFill>
              <a:latin typeface="Arial" panose="020B0604020202020204" pitchFamily="34" charset="0"/>
            </a:endParaRPr>
          </a:p>
        </p:txBody>
      </p:sp>
      <p:sp>
        <p:nvSpPr>
          <p:cNvPr id="10244" name="TextBox 6">
            <a:extLst>
              <a:ext uri="{FF2B5EF4-FFF2-40B4-BE49-F238E27FC236}">
                <a16:creationId xmlns:a16="http://schemas.microsoft.com/office/drawing/2014/main" id="{885B4370-1F99-6052-1047-06124D63D10E}"/>
              </a:ext>
            </a:extLst>
          </p:cNvPr>
          <p:cNvSpPr txBox="1">
            <a:spLocks noChangeArrowheads="1"/>
          </p:cNvSpPr>
          <p:nvPr/>
        </p:nvSpPr>
        <p:spPr bwMode="auto">
          <a:xfrm>
            <a:off x="3198019" y="1810941"/>
            <a:ext cx="45291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18" charset="2"/>
              <a:buChar char=""/>
              <a:defRPr>
                <a:solidFill>
                  <a:srgbClr val="404040"/>
                </a:solidFill>
                <a:latin typeface="Century Gothic" pitchFamily="34" charset="0"/>
              </a:defRPr>
            </a:lvl1pPr>
            <a:lvl2pPr marL="742950" indent="-285750">
              <a:spcBef>
                <a:spcPts val="1000"/>
              </a:spcBef>
              <a:buClr>
                <a:schemeClr val="accent1"/>
              </a:buClr>
              <a:buSzPct val="80000"/>
              <a:buFont typeface="Wingdings 3" pitchFamily="18" charset="2"/>
              <a:buChar char=""/>
              <a:defRPr sz="1600">
                <a:solidFill>
                  <a:srgbClr val="404040"/>
                </a:solidFill>
                <a:latin typeface="Century Gothic" pitchFamily="34" charset="0"/>
              </a:defRPr>
            </a:lvl2pPr>
            <a:lvl3pPr marL="1143000" indent="-228600">
              <a:spcBef>
                <a:spcPts val="1000"/>
              </a:spcBef>
              <a:buClr>
                <a:schemeClr val="accent1"/>
              </a:buClr>
              <a:buSzPct val="80000"/>
              <a:buFont typeface="Wingdings 3" pitchFamily="18" charset="2"/>
              <a:buChar char=""/>
              <a:defRPr sz="1400">
                <a:solidFill>
                  <a:srgbClr val="404040"/>
                </a:solidFill>
                <a:latin typeface="Century Gothic" pitchFamily="34" charset="0"/>
              </a:defRPr>
            </a:lvl3pPr>
            <a:lvl4pPr marL="1600200" indent="-228600">
              <a:spcBef>
                <a:spcPts val="1000"/>
              </a:spcBef>
              <a:buClr>
                <a:schemeClr val="accent1"/>
              </a:buClr>
              <a:buSzPct val="80000"/>
              <a:buFont typeface="Wingdings 3" pitchFamily="18" charset="2"/>
              <a:buChar char=""/>
              <a:defRPr sz="1200">
                <a:solidFill>
                  <a:srgbClr val="404040"/>
                </a:solidFill>
                <a:latin typeface="Century Gothic" pitchFamily="34" charset="0"/>
              </a:defRPr>
            </a:lvl4pPr>
            <a:lvl5pPr marL="2057400" indent="-228600">
              <a:spcBef>
                <a:spcPts val="1000"/>
              </a:spcBef>
              <a:buClr>
                <a:schemeClr val="accent1"/>
              </a:buClr>
              <a:buSzPct val="80000"/>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SzPct val="80000"/>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SzPct val="80000"/>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SzPct val="80000"/>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SzPct val="80000"/>
              <a:buFont typeface="Wingdings 3" pitchFamily="18" charset="2"/>
              <a:buChar char=""/>
              <a:defRPr sz="1200">
                <a:solidFill>
                  <a:srgbClr val="404040"/>
                </a:solidFill>
                <a:latin typeface="Century Gothic" pitchFamily="34" charset="0"/>
              </a:defRPr>
            </a:lvl9pPr>
          </a:lstStyle>
          <a:p>
            <a:pPr algn="ctr">
              <a:spcBef>
                <a:spcPct val="0"/>
              </a:spcBef>
              <a:buClrTx/>
              <a:buSzTx/>
              <a:buFontTx/>
              <a:buNone/>
              <a:defRPr/>
            </a:pPr>
            <a:r>
              <a:rPr lang="en-GB" altLang="en-US" sz="2100" dirty="0">
                <a:solidFill>
                  <a:schemeClr val="tx1"/>
                </a:solidFill>
                <a:latin typeface="+mj-lt"/>
                <a:cs typeface="Arial" charset="0"/>
              </a:rPr>
              <a:t>The Judgment	</a:t>
            </a:r>
          </a:p>
        </p:txBody>
      </p:sp>
      <p:grpSp>
        <p:nvGrpSpPr>
          <p:cNvPr id="9221" name="Group 7">
            <a:extLst>
              <a:ext uri="{FF2B5EF4-FFF2-40B4-BE49-F238E27FC236}">
                <a16:creationId xmlns:a16="http://schemas.microsoft.com/office/drawing/2014/main" id="{C3B49352-FCB6-9180-2608-F699F55FF245}"/>
              </a:ext>
            </a:extLst>
          </p:cNvPr>
          <p:cNvGrpSpPr>
            <a:grpSpLocks/>
          </p:cNvGrpSpPr>
          <p:nvPr/>
        </p:nvGrpSpPr>
        <p:grpSpPr bwMode="auto">
          <a:xfrm>
            <a:off x="1333500" y="2497931"/>
            <a:ext cx="7977188" cy="2941274"/>
            <a:chOff x="527382" y="1484784"/>
            <a:chExt cx="11233248" cy="4142348"/>
          </a:xfrm>
        </p:grpSpPr>
        <p:sp>
          <p:nvSpPr>
            <p:cNvPr id="9" name="Oval 8">
              <a:extLst>
                <a:ext uri="{FF2B5EF4-FFF2-40B4-BE49-F238E27FC236}">
                  <a16:creationId xmlns:a16="http://schemas.microsoft.com/office/drawing/2014/main" id="{6ACE3DB7-628E-CC16-68A6-901B09D84AB3}"/>
                </a:ext>
              </a:extLst>
            </p:cNvPr>
            <p:cNvSpPr/>
            <p:nvPr/>
          </p:nvSpPr>
          <p:spPr>
            <a:xfrm>
              <a:off x="4080107" y="1484784"/>
              <a:ext cx="4318932" cy="1440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100" b="1" dirty="0"/>
                <a:t>JUDGMENT</a:t>
              </a:r>
              <a:endParaRPr lang="en-US" sz="2100" b="1" dirty="0"/>
            </a:p>
          </p:txBody>
        </p:sp>
        <p:cxnSp>
          <p:nvCxnSpPr>
            <p:cNvPr id="10" name="Straight Arrow Connector 9">
              <a:extLst>
                <a:ext uri="{FF2B5EF4-FFF2-40B4-BE49-F238E27FC236}">
                  <a16:creationId xmlns:a16="http://schemas.microsoft.com/office/drawing/2014/main" id="{C7110735-CE5A-2D06-07D9-1B45C62AFC0D}"/>
                </a:ext>
              </a:extLst>
            </p:cNvPr>
            <p:cNvCxnSpPr>
              <a:stCxn id="9" idx="3"/>
            </p:cNvCxnSpPr>
            <p:nvPr/>
          </p:nvCxnSpPr>
          <p:spPr>
            <a:xfrm flipH="1">
              <a:off x="3791731" y="2713893"/>
              <a:ext cx="920455" cy="8585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6A610357-0D3F-7CEB-3CEB-63C8835F6313}"/>
                </a:ext>
              </a:extLst>
            </p:cNvPr>
            <p:cNvSpPr/>
            <p:nvPr/>
          </p:nvSpPr>
          <p:spPr>
            <a:xfrm>
              <a:off x="7151646" y="3646204"/>
              <a:ext cx="3168782" cy="10798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t>OBITER </a:t>
              </a:r>
            </a:p>
            <a:p>
              <a:pPr algn="ctr">
                <a:defRPr/>
              </a:pPr>
              <a:r>
                <a:rPr lang="en-GB" sz="1500" b="1" dirty="0"/>
                <a:t>DICTA</a:t>
              </a:r>
              <a:endParaRPr lang="en-US" sz="1500" b="1" dirty="0"/>
            </a:p>
          </p:txBody>
        </p:sp>
        <p:sp>
          <p:nvSpPr>
            <p:cNvPr id="12" name="Oval 11">
              <a:extLst>
                <a:ext uri="{FF2B5EF4-FFF2-40B4-BE49-F238E27FC236}">
                  <a16:creationId xmlns:a16="http://schemas.microsoft.com/office/drawing/2014/main" id="{2F595E04-7FE5-3BFE-8365-41635877EFDF}"/>
                </a:ext>
              </a:extLst>
            </p:cNvPr>
            <p:cNvSpPr/>
            <p:nvPr/>
          </p:nvSpPr>
          <p:spPr>
            <a:xfrm>
              <a:off x="1679210" y="3211907"/>
              <a:ext cx="4127799" cy="19451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a:p>
          </p:txBody>
        </p:sp>
        <p:sp>
          <p:nvSpPr>
            <p:cNvPr id="9228" name="TextBox 12">
              <a:extLst>
                <a:ext uri="{FF2B5EF4-FFF2-40B4-BE49-F238E27FC236}">
                  <a16:creationId xmlns:a16="http://schemas.microsoft.com/office/drawing/2014/main" id="{80632771-1684-D590-D08D-762D22614D96}"/>
                </a:ext>
              </a:extLst>
            </p:cNvPr>
            <p:cNvSpPr txBox="1">
              <a:spLocks noChangeArrowheads="1"/>
            </p:cNvSpPr>
            <p:nvPr/>
          </p:nvSpPr>
          <p:spPr bwMode="auto">
            <a:xfrm>
              <a:off x="7344138" y="5172002"/>
              <a:ext cx="3072341" cy="4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eaLnBrk="0" hangingPunct="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eaLnBrk="0" hangingPunct="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SzTx/>
                <a:buFontTx/>
                <a:buNone/>
              </a:pPr>
              <a:r>
                <a:rPr lang="en-GB" altLang="en-US" sz="1500" i="1">
                  <a:solidFill>
                    <a:schemeClr val="tx1"/>
                  </a:solidFill>
                  <a:latin typeface="Arial" panose="020B0604020202020204" pitchFamily="34" charset="0"/>
                </a:rPr>
                <a:t>“other things said”</a:t>
              </a:r>
              <a:endParaRPr lang="en-US" altLang="en-US" sz="1500" i="1">
                <a:solidFill>
                  <a:schemeClr val="tx1"/>
                </a:solidFill>
                <a:latin typeface="Arial" panose="020B0604020202020204" pitchFamily="34" charset="0"/>
              </a:endParaRPr>
            </a:p>
          </p:txBody>
        </p:sp>
        <p:grpSp>
          <p:nvGrpSpPr>
            <p:cNvPr id="9229" name="Group 13">
              <a:extLst>
                <a:ext uri="{FF2B5EF4-FFF2-40B4-BE49-F238E27FC236}">
                  <a16:creationId xmlns:a16="http://schemas.microsoft.com/office/drawing/2014/main" id="{3DF01064-97AD-8BA0-F790-CB077EAABCD5}"/>
                </a:ext>
              </a:extLst>
            </p:cNvPr>
            <p:cNvGrpSpPr>
              <a:grpSpLocks/>
            </p:cNvGrpSpPr>
            <p:nvPr/>
          </p:nvGrpSpPr>
          <p:grpSpPr bwMode="auto">
            <a:xfrm>
              <a:off x="527382" y="2420888"/>
              <a:ext cx="4800118" cy="2305187"/>
              <a:chOff x="395536" y="2420888"/>
              <a:chExt cx="3600089" cy="2305187"/>
            </a:xfrm>
          </p:grpSpPr>
          <p:sp>
            <p:nvSpPr>
              <p:cNvPr id="18" name="Rounded Rectangle 17">
                <a:extLst>
                  <a:ext uri="{FF2B5EF4-FFF2-40B4-BE49-F238E27FC236}">
                    <a16:creationId xmlns:a16="http://schemas.microsoft.com/office/drawing/2014/main" id="{80D8A406-CAE8-2005-311E-1CF9CA904712}"/>
                  </a:ext>
                </a:extLst>
              </p:cNvPr>
              <p:cNvSpPr/>
              <p:nvPr/>
            </p:nvSpPr>
            <p:spPr>
              <a:xfrm>
                <a:off x="1619038" y="3646204"/>
                <a:ext cx="2376587" cy="10798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t>RATIO DECIDENDI</a:t>
                </a:r>
                <a:endParaRPr lang="en-US" sz="1500" b="1" dirty="0"/>
              </a:p>
            </p:txBody>
          </p:sp>
          <p:sp>
            <p:nvSpPr>
              <p:cNvPr id="9234" name="TextBox 18">
                <a:extLst>
                  <a:ext uri="{FF2B5EF4-FFF2-40B4-BE49-F238E27FC236}">
                    <a16:creationId xmlns:a16="http://schemas.microsoft.com/office/drawing/2014/main" id="{6B02BE6D-80CF-27C1-E678-1BF30CAA7054}"/>
                  </a:ext>
                </a:extLst>
              </p:cNvPr>
              <p:cNvSpPr txBox="1">
                <a:spLocks noChangeArrowheads="1"/>
              </p:cNvSpPr>
              <p:nvPr/>
            </p:nvSpPr>
            <p:spPr bwMode="auto">
              <a:xfrm>
                <a:off x="395536" y="2420888"/>
                <a:ext cx="2016225" cy="78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eaLnBrk="0" hangingPunct="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eaLnBrk="0" hangingPunct="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SzTx/>
                  <a:buFontTx/>
                  <a:buNone/>
                </a:pPr>
                <a:r>
                  <a:rPr lang="en-GB" altLang="en-US" sz="1500" b="1">
                    <a:solidFill>
                      <a:srgbClr val="FF0000"/>
                    </a:solidFill>
                    <a:latin typeface="Arial" panose="020B0604020202020204" pitchFamily="34" charset="0"/>
                  </a:rPr>
                  <a:t>BINDING</a:t>
                </a:r>
              </a:p>
              <a:p>
                <a:pPr algn="ctr" eaLnBrk="1" hangingPunct="1">
                  <a:spcBef>
                    <a:spcPct val="0"/>
                  </a:spcBef>
                  <a:buClrTx/>
                  <a:buSzTx/>
                  <a:buFontTx/>
                  <a:buNone/>
                </a:pPr>
                <a:r>
                  <a:rPr lang="en-GB" altLang="en-US" sz="1500" b="1">
                    <a:solidFill>
                      <a:srgbClr val="FF0000"/>
                    </a:solidFill>
                    <a:latin typeface="Arial" panose="020B0604020202020204" pitchFamily="34" charset="0"/>
                  </a:rPr>
                  <a:t>PRECEDENT</a:t>
                </a:r>
              </a:p>
            </p:txBody>
          </p:sp>
          <p:cxnSp>
            <p:nvCxnSpPr>
              <p:cNvPr id="20" name="Straight Arrow Connector 19">
                <a:extLst>
                  <a:ext uri="{FF2B5EF4-FFF2-40B4-BE49-F238E27FC236}">
                    <a16:creationId xmlns:a16="http://schemas.microsoft.com/office/drawing/2014/main" id="{D63393AC-175A-E45F-2C7A-F20A05BE3D6F}"/>
                  </a:ext>
                </a:extLst>
              </p:cNvPr>
              <p:cNvCxnSpPr>
                <a:stCxn id="9234" idx="2"/>
              </p:cNvCxnSpPr>
              <p:nvPr/>
            </p:nvCxnSpPr>
            <p:spPr>
              <a:xfrm>
                <a:off x="1403649" y="3201112"/>
                <a:ext cx="576278" cy="4450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32D72840-E0F1-4821-F80E-8F797E90A8E1}"/>
                </a:ext>
              </a:extLst>
            </p:cNvPr>
            <p:cNvSpPr/>
            <p:nvPr/>
          </p:nvSpPr>
          <p:spPr>
            <a:xfrm>
              <a:off x="6623515" y="3178371"/>
              <a:ext cx="4129477" cy="19451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a:p>
          </p:txBody>
        </p:sp>
        <p:sp>
          <p:nvSpPr>
            <p:cNvPr id="9231" name="TextBox 15">
              <a:extLst>
                <a:ext uri="{FF2B5EF4-FFF2-40B4-BE49-F238E27FC236}">
                  <a16:creationId xmlns:a16="http://schemas.microsoft.com/office/drawing/2014/main" id="{51F90525-0319-CDDA-C9A3-4C5E8929F31D}"/>
                </a:ext>
              </a:extLst>
            </p:cNvPr>
            <p:cNvSpPr txBox="1">
              <a:spLocks noChangeArrowheads="1"/>
            </p:cNvSpPr>
            <p:nvPr/>
          </p:nvSpPr>
          <p:spPr bwMode="auto">
            <a:xfrm>
              <a:off x="9072331" y="2390872"/>
              <a:ext cx="2688299" cy="78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eaLnBrk="0" hangingPunct="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eaLnBrk="0" hangingPunct="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SzTx/>
                <a:buFontTx/>
                <a:buNone/>
              </a:pPr>
              <a:r>
                <a:rPr lang="en-GB" altLang="en-US" sz="1500" b="1">
                  <a:solidFill>
                    <a:srgbClr val="FF0000"/>
                  </a:solidFill>
                  <a:latin typeface="Arial" panose="020B0604020202020204" pitchFamily="34" charset="0"/>
                </a:rPr>
                <a:t>PERSUASIVE</a:t>
              </a:r>
            </a:p>
            <a:p>
              <a:pPr algn="ctr" eaLnBrk="1" hangingPunct="1">
                <a:spcBef>
                  <a:spcPct val="0"/>
                </a:spcBef>
                <a:buClrTx/>
                <a:buSzTx/>
                <a:buFontTx/>
                <a:buNone/>
              </a:pPr>
              <a:r>
                <a:rPr lang="en-GB" altLang="en-US" sz="1500" b="1">
                  <a:solidFill>
                    <a:srgbClr val="FF0000"/>
                  </a:solidFill>
                  <a:latin typeface="Arial" panose="020B0604020202020204" pitchFamily="34" charset="0"/>
                </a:rPr>
                <a:t>PRECEDENT</a:t>
              </a:r>
            </a:p>
          </p:txBody>
        </p:sp>
        <p:cxnSp>
          <p:nvCxnSpPr>
            <p:cNvPr id="17" name="Straight Arrow Connector 16">
              <a:extLst>
                <a:ext uri="{FF2B5EF4-FFF2-40B4-BE49-F238E27FC236}">
                  <a16:creationId xmlns:a16="http://schemas.microsoft.com/office/drawing/2014/main" id="{B6CE99B7-91AC-DD21-C8B6-FAC33707650A}"/>
                </a:ext>
              </a:extLst>
            </p:cNvPr>
            <p:cNvCxnSpPr/>
            <p:nvPr/>
          </p:nvCxnSpPr>
          <p:spPr>
            <a:xfrm flipH="1">
              <a:off x="9552543" y="3144834"/>
              <a:ext cx="670642" cy="5013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67E57663-DFFA-E3E9-4231-6B53171365FF}"/>
              </a:ext>
            </a:extLst>
          </p:cNvPr>
          <p:cNvSpPr txBox="1">
            <a:spLocks noChangeArrowheads="1"/>
          </p:cNvSpPr>
          <p:nvPr/>
        </p:nvSpPr>
        <p:spPr bwMode="auto">
          <a:xfrm>
            <a:off x="2882505" y="5130404"/>
            <a:ext cx="16359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eaLnBrk="0" hangingPunct="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eaLnBrk="0" hangingPunct="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SzTx/>
              <a:buFontTx/>
              <a:buNone/>
            </a:pPr>
            <a:r>
              <a:rPr lang="en-GB" altLang="en-US" sz="1200" i="1">
                <a:solidFill>
                  <a:schemeClr val="tx1"/>
                </a:solidFill>
                <a:latin typeface="Arial" panose="020B0604020202020204" pitchFamily="34" charset="0"/>
              </a:rPr>
              <a:t>“</a:t>
            </a:r>
            <a:r>
              <a:rPr lang="en-GB" altLang="en-US" sz="1500" i="1">
                <a:solidFill>
                  <a:schemeClr val="tx1"/>
                </a:solidFill>
                <a:latin typeface="Arial" panose="020B0604020202020204" pitchFamily="34" charset="0"/>
              </a:rPr>
              <a:t>reasons for deciding”</a:t>
            </a:r>
            <a:endParaRPr lang="en-US" altLang="en-US" sz="1500" i="1">
              <a:solidFill>
                <a:schemeClr val="tx1"/>
              </a:solidFill>
              <a:latin typeface="Arial" panose="020B0604020202020204" pitchFamily="34" charset="0"/>
            </a:endParaRPr>
          </a:p>
        </p:txBody>
      </p:sp>
      <p:cxnSp>
        <p:nvCxnSpPr>
          <p:cNvPr id="22" name="Straight Arrow Connector 21">
            <a:extLst>
              <a:ext uri="{FF2B5EF4-FFF2-40B4-BE49-F238E27FC236}">
                <a16:creationId xmlns:a16="http://schemas.microsoft.com/office/drawing/2014/main" id="{9B9D6507-375A-6906-72B2-A8A88A5EAAE2}"/>
              </a:ext>
            </a:extLst>
          </p:cNvPr>
          <p:cNvCxnSpPr>
            <a:endCxn id="11" idx="0"/>
          </p:cNvCxnSpPr>
          <p:nvPr/>
        </p:nvCxnSpPr>
        <p:spPr>
          <a:xfrm>
            <a:off x="6791326" y="3245645"/>
            <a:ext cx="371475" cy="785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85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a:spLocks noGrp="1"/>
          </p:cNvSpPr>
          <p:nvPr>
            <p:ph type="title"/>
          </p:nvPr>
        </p:nvSpPr>
        <p:spPr>
          <a:xfrm>
            <a:off x="1981201" y="381380"/>
            <a:ext cx="6546059" cy="922130"/>
          </a:xfrm>
          <a:prstGeom prst="rect">
            <a:avLst/>
          </a:prstGeom>
          <a:noFill/>
          <a:ln>
            <a:noFill/>
          </a:ln>
        </p:spPr>
        <p:txBody>
          <a:bodyPr spcFirstLastPara="1" vert="horz" wrap="square" lIns="0" tIns="0" rIns="0" bIns="0" rtlCol="0" anchor="ctr" anchorCtr="0">
            <a:normAutofit/>
          </a:bodyPr>
          <a:lstStyle/>
          <a:p>
            <a:pPr>
              <a:buSzPts val="2800"/>
            </a:pPr>
            <a:r>
              <a:rPr lang="en-US"/>
              <a:t>THE COURT HIERARCHY</a:t>
            </a:r>
            <a:endParaRPr/>
          </a:p>
        </p:txBody>
      </p:sp>
      <p:grpSp>
        <p:nvGrpSpPr>
          <p:cNvPr id="215" name="Google Shape;215;p27"/>
          <p:cNvGrpSpPr/>
          <p:nvPr/>
        </p:nvGrpSpPr>
        <p:grpSpPr>
          <a:xfrm>
            <a:off x="3467391" y="1600480"/>
            <a:ext cx="5257219" cy="4479365"/>
            <a:chOff x="1486190" y="279"/>
            <a:chExt cx="5257219" cy="4479365"/>
          </a:xfrm>
        </p:grpSpPr>
        <p:sp>
          <p:nvSpPr>
            <p:cNvPr id="216" name="Google Shape;216;p27"/>
            <p:cNvSpPr/>
            <p:nvPr/>
          </p:nvSpPr>
          <p:spPr>
            <a:xfrm>
              <a:off x="4758541" y="670843"/>
              <a:ext cx="811382" cy="281636"/>
            </a:xfrm>
            <a:custGeom>
              <a:avLst/>
              <a:gdLst/>
              <a:ahLst/>
              <a:cxnLst/>
              <a:rect l="l" t="t" r="r" b="b"/>
              <a:pathLst>
                <a:path w="120000" h="120000" extrusionOk="0">
                  <a:moveTo>
                    <a:pt x="0" y="0"/>
                  </a:moveTo>
                  <a:lnTo>
                    <a:pt x="0" y="60000"/>
                  </a:lnTo>
                  <a:lnTo>
                    <a:pt x="120000" y="60000"/>
                  </a:lnTo>
                  <a:lnTo>
                    <a:pt x="120000" y="120000"/>
                  </a:lnTo>
                </a:path>
              </a:pathLst>
            </a:custGeom>
            <a:noFill/>
            <a:ln w="9525" cap="flat" cmpd="sng">
              <a:solidFill>
                <a:srgbClr val="BA4F14"/>
              </a:solidFill>
              <a:prstDash val="solid"/>
              <a:round/>
              <a:headEnd type="none" w="sm" len="sm"/>
              <a:tailEnd type="none" w="sm" len="sm"/>
            </a:ln>
          </p:spPr>
          <p:txBody>
            <a:bodyPr/>
            <a:lstStyle/>
            <a:p>
              <a:endParaRPr lang="en-GB"/>
            </a:p>
          </p:txBody>
        </p:sp>
        <p:sp>
          <p:nvSpPr>
            <p:cNvPr id="217" name="Google Shape;217;p27"/>
            <p:cNvSpPr/>
            <p:nvPr/>
          </p:nvSpPr>
          <p:spPr>
            <a:xfrm>
              <a:off x="5201113" y="3527444"/>
              <a:ext cx="201169" cy="616918"/>
            </a:xfrm>
            <a:custGeom>
              <a:avLst/>
              <a:gdLst/>
              <a:ahLst/>
              <a:cxnLst/>
              <a:rect l="l" t="t" r="r" b="b"/>
              <a:pathLst>
                <a:path w="120000" h="120000" extrusionOk="0">
                  <a:moveTo>
                    <a:pt x="0" y="0"/>
                  </a:moveTo>
                  <a:lnTo>
                    <a:pt x="0" y="120000"/>
                  </a:lnTo>
                  <a:lnTo>
                    <a:pt x="120000" y="120000"/>
                  </a:lnTo>
                </a:path>
              </a:pathLst>
            </a:custGeom>
            <a:noFill/>
            <a:ln w="9525" cap="flat" cmpd="sng">
              <a:solidFill>
                <a:srgbClr val="D45918"/>
              </a:solidFill>
              <a:prstDash val="solid"/>
              <a:round/>
              <a:headEnd type="none" w="sm" len="sm"/>
              <a:tailEnd type="none" w="sm" len="sm"/>
            </a:ln>
          </p:spPr>
          <p:txBody>
            <a:bodyPr/>
            <a:lstStyle/>
            <a:p>
              <a:endParaRPr lang="en-GB"/>
            </a:p>
          </p:txBody>
        </p:sp>
        <p:sp>
          <p:nvSpPr>
            <p:cNvPr id="218" name="Google Shape;218;p27"/>
            <p:cNvSpPr/>
            <p:nvPr/>
          </p:nvSpPr>
          <p:spPr>
            <a:xfrm>
              <a:off x="5691844" y="2575244"/>
              <a:ext cx="91440" cy="281636"/>
            </a:xfrm>
            <a:custGeom>
              <a:avLst/>
              <a:gdLst/>
              <a:ahLst/>
              <a:cxnLst/>
              <a:rect l="l" t="t" r="r" b="b"/>
              <a:pathLst>
                <a:path w="120000" h="120000" extrusionOk="0">
                  <a:moveTo>
                    <a:pt x="60000" y="0"/>
                  </a:moveTo>
                  <a:lnTo>
                    <a:pt x="60000" y="120000"/>
                  </a:lnTo>
                </a:path>
              </a:pathLst>
            </a:custGeom>
            <a:noFill/>
            <a:ln w="9525" cap="flat" cmpd="sng">
              <a:solidFill>
                <a:srgbClr val="D45918"/>
              </a:solidFill>
              <a:prstDash val="solid"/>
              <a:round/>
              <a:headEnd type="none" w="sm" len="sm"/>
              <a:tailEnd type="none" w="sm" len="sm"/>
            </a:ln>
          </p:spPr>
          <p:txBody>
            <a:bodyPr/>
            <a:lstStyle/>
            <a:p>
              <a:endParaRPr lang="en-GB"/>
            </a:p>
          </p:txBody>
        </p:sp>
        <p:sp>
          <p:nvSpPr>
            <p:cNvPr id="219" name="Google Shape;219;p27"/>
            <p:cNvSpPr/>
            <p:nvPr/>
          </p:nvSpPr>
          <p:spPr>
            <a:xfrm>
              <a:off x="3947159" y="1623043"/>
              <a:ext cx="1790405" cy="281636"/>
            </a:xfrm>
            <a:custGeom>
              <a:avLst/>
              <a:gdLst/>
              <a:ahLst/>
              <a:cxnLst/>
              <a:rect l="l" t="t" r="r" b="b"/>
              <a:pathLst>
                <a:path w="120000" h="120000" extrusionOk="0">
                  <a:moveTo>
                    <a:pt x="0" y="0"/>
                  </a:moveTo>
                  <a:lnTo>
                    <a:pt x="0" y="60000"/>
                  </a:lnTo>
                  <a:lnTo>
                    <a:pt x="120000" y="60000"/>
                  </a:lnTo>
                  <a:lnTo>
                    <a:pt x="120000" y="120000"/>
                  </a:lnTo>
                </a:path>
              </a:pathLst>
            </a:custGeom>
            <a:noFill/>
            <a:ln w="9525" cap="flat" cmpd="sng">
              <a:solidFill>
                <a:srgbClr val="D45918"/>
              </a:solidFill>
              <a:prstDash val="solid"/>
              <a:round/>
              <a:headEnd type="none" w="sm" len="sm"/>
              <a:tailEnd type="none" w="sm" len="sm"/>
            </a:ln>
          </p:spPr>
          <p:txBody>
            <a:bodyPr/>
            <a:lstStyle/>
            <a:p>
              <a:endParaRPr lang="en-GB"/>
            </a:p>
          </p:txBody>
        </p:sp>
        <p:sp>
          <p:nvSpPr>
            <p:cNvPr id="220" name="Google Shape;220;p27"/>
            <p:cNvSpPr/>
            <p:nvPr/>
          </p:nvSpPr>
          <p:spPr>
            <a:xfrm>
              <a:off x="3243067" y="2575244"/>
              <a:ext cx="201169" cy="616918"/>
            </a:xfrm>
            <a:custGeom>
              <a:avLst/>
              <a:gdLst/>
              <a:ahLst/>
              <a:cxnLst/>
              <a:rect l="l" t="t" r="r" b="b"/>
              <a:pathLst>
                <a:path w="120000" h="120000" extrusionOk="0">
                  <a:moveTo>
                    <a:pt x="0" y="0"/>
                  </a:moveTo>
                  <a:lnTo>
                    <a:pt x="0" y="120000"/>
                  </a:lnTo>
                  <a:lnTo>
                    <a:pt x="120000" y="120000"/>
                  </a:lnTo>
                </a:path>
              </a:pathLst>
            </a:custGeom>
            <a:noFill/>
            <a:ln w="9525" cap="flat" cmpd="sng">
              <a:solidFill>
                <a:srgbClr val="D45918"/>
              </a:solidFill>
              <a:prstDash val="solid"/>
              <a:round/>
              <a:headEnd type="none" w="sm" len="sm"/>
              <a:tailEnd type="none" w="sm" len="sm"/>
            </a:ln>
          </p:spPr>
          <p:txBody>
            <a:bodyPr/>
            <a:lstStyle/>
            <a:p>
              <a:endParaRPr lang="en-GB"/>
            </a:p>
          </p:txBody>
        </p:sp>
        <p:sp>
          <p:nvSpPr>
            <p:cNvPr id="221" name="Google Shape;221;p27"/>
            <p:cNvSpPr/>
            <p:nvPr/>
          </p:nvSpPr>
          <p:spPr>
            <a:xfrm>
              <a:off x="3779518" y="1623043"/>
              <a:ext cx="167640" cy="281636"/>
            </a:xfrm>
            <a:custGeom>
              <a:avLst/>
              <a:gdLst/>
              <a:ahLst/>
              <a:cxnLst/>
              <a:rect l="l" t="t" r="r" b="b"/>
              <a:pathLst>
                <a:path w="120000" h="120000" extrusionOk="0">
                  <a:moveTo>
                    <a:pt x="120000" y="0"/>
                  </a:moveTo>
                  <a:lnTo>
                    <a:pt x="120000" y="60000"/>
                  </a:lnTo>
                  <a:lnTo>
                    <a:pt x="0" y="60000"/>
                  </a:lnTo>
                  <a:lnTo>
                    <a:pt x="0" y="120000"/>
                  </a:lnTo>
                </a:path>
              </a:pathLst>
            </a:custGeom>
            <a:noFill/>
            <a:ln w="9525" cap="flat" cmpd="sng">
              <a:solidFill>
                <a:srgbClr val="D45918"/>
              </a:solidFill>
              <a:prstDash val="solid"/>
              <a:round/>
              <a:headEnd type="none" w="sm" len="sm"/>
              <a:tailEnd type="none" w="sm" len="sm"/>
            </a:ln>
          </p:spPr>
          <p:txBody>
            <a:bodyPr/>
            <a:lstStyle/>
            <a:p>
              <a:endParaRPr lang="en-GB"/>
            </a:p>
          </p:txBody>
        </p:sp>
        <p:sp>
          <p:nvSpPr>
            <p:cNvPr id="222" name="Google Shape;222;p27"/>
            <p:cNvSpPr/>
            <p:nvPr/>
          </p:nvSpPr>
          <p:spPr>
            <a:xfrm>
              <a:off x="1620302" y="2575244"/>
              <a:ext cx="201169" cy="616918"/>
            </a:xfrm>
            <a:custGeom>
              <a:avLst/>
              <a:gdLst/>
              <a:ahLst/>
              <a:cxnLst/>
              <a:rect l="l" t="t" r="r" b="b"/>
              <a:pathLst>
                <a:path w="120000" h="120000" extrusionOk="0">
                  <a:moveTo>
                    <a:pt x="0" y="0"/>
                  </a:moveTo>
                  <a:lnTo>
                    <a:pt x="0" y="120000"/>
                  </a:lnTo>
                  <a:lnTo>
                    <a:pt x="120000" y="120000"/>
                  </a:lnTo>
                </a:path>
              </a:pathLst>
            </a:custGeom>
            <a:noFill/>
            <a:ln w="9525" cap="flat" cmpd="sng">
              <a:solidFill>
                <a:srgbClr val="D45918"/>
              </a:solidFill>
              <a:prstDash val="solid"/>
              <a:round/>
              <a:headEnd type="none" w="sm" len="sm"/>
              <a:tailEnd type="none" w="sm" len="sm"/>
            </a:ln>
          </p:spPr>
          <p:txBody>
            <a:bodyPr/>
            <a:lstStyle/>
            <a:p>
              <a:endParaRPr lang="en-GB"/>
            </a:p>
          </p:txBody>
        </p:sp>
        <p:sp>
          <p:nvSpPr>
            <p:cNvPr id="223" name="Google Shape;223;p27"/>
            <p:cNvSpPr/>
            <p:nvPr/>
          </p:nvSpPr>
          <p:spPr>
            <a:xfrm>
              <a:off x="2156753" y="1623043"/>
              <a:ext cx="1790405" cy="281636"/>
            </a:xfrm>
            <a:custGeom>
              <a:avLst/>
              <a:gdLst/>
              <a:ahLst/>
              <a:cxnLst/>
              <a:rect l="l" t="t" r="r" b="b"/>
              <a:pathLst>
                <a:path w="120000" h="120000" extrusionOk="0">
                  <a:moveTo>
                    <a:pt x="120000" y="0"/>
                  </a:moveTo>
                  <a:lnTo>
                    <a:pt x="120000" y="60000"/>
                  </a:lnTo>
                  <a:lnTo>
                    <a:pt x="0" y="60000"/>
                  </a:lnTo>
                  <a:lnTo>
                    <a:pt x="0" y="120000"/>
                  </a:lnTo>
                </a:path>
              </a:pathLst>
            </a:custGeom>
            <a:noFill/>
            <a:ln w="9525" cap="flat" cmpd="sng">
              <a:solidFill>
                <a:srgbClr val="D45918"/>
              </a:solidFill>
              <a:prstDash val="solid"/>
              <a:round/>
              <a:headEnd type="none" w="sm" len="sm"/>
              <a:tailEnd type="none" w="sm" len="sm"/>
            </a:ln>
          </p:spPr>
          <p:txBody>
            <a:bodyPr/>
            <a:lstStyle/>
            <a:p>
              <a:endParaRPr lang="en-GB"/>
            </a:p>
          </p:txBody>
        </p:sp>
        <p:sp>
          <p:nvSpPr>
            <p:cNvPr id="224" name="Google Shape;224;p27"/>
            <p:cNvSpPr/>
            <p:nvPr/>
          </p:nvSpPr>
          <p:spPr>
            <a:xfrm>
              <a:off x="3947159" y="670843"/>
              <a:ext cx="811382" cy="281636"/>
            </a:xfrm>
            <a:custGeom>
              <a:avLst/>
              <a:gdLst/>
              <a:ahLst/>
              <a:cxnLst/>
              <a:rect l="l" t="t" r="r" b="b"/>
              <a:pathLst>
                <a:path w="120000" h="120000" extrusionOk="0">
                  <a:moveTo>
                    <a:pt x="120000" y="0"/>
                  </a:moveTo>
                  <a:lnTo>
                    <a:pt x="120000" y="60000"/>
                  </a:lnTo>
                  <a:lnTo>
                    <a:pt x="0" y="60000"/>
                  </a:lnTo>
                  <a:lnTo>
                    <a:pt x="0" y="120000"/>
                  </a:lnTo>
                </a:path>
              </a:pathLst>
            </a:custGeom>
            <a:noFill/>
            <a:ln w="9525" cap="flat" cmpd="sng">
              <a:solidFill>
                <a:srgbClr val="BA4F14"/>
              </a:solidFill>
              <a:prstDash val="solid"/>
              <a:round/>
              <a:headEnd type="none" w="sm" len="sm"/>
              <a:tailEnd type="none" w="sm" len="sm"/>
            </a:ln>
          </p:spPr>
          <p:txBody>
            <a:bodyPr/>
            <a:lstStyle/>
            <a:p>
              <a:endParaRPr lang="en-GB"/>
            </a:p>
          </p:txBody>
        </p:sp>
        <p:sp>
          <p:nvSpPr>
            <p:cNvPr id="225" name="Google Shape;225;p27"/>
            <p:cNvSpPr/>
            <p:nvPr/>
          </p:nvSpPr>
          <p:spPr>
            <a:xfrm>
              <a:off x="4087977" y="279"/>
              <a:ext cx="1341127" cy="670563"/>
            </a:xfrm>
            <a:prstGeom prst="rect">
              <a:avLst/>
            </a:prstGeom>
            <a:gradFill>
              <a:gsLst>
                <a:gs pos="0">
                  <a:srgbClr val="FF5900"/>
                </a:gs>
                <a:gs pos="100000">
                  <a:srgbClr val="FF927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a:p>
          </p:txBody>
        </p:sp>
        <p:sp>
          <p:nvSpPr>
            <p:cNvPr id="226" name="Google Shape;226;p27"/>
            <p:cNvSpPr txBox="1"/>
            <p:nvPr/>
          </p:nvSpPr>
          <p:spPr>
            <a:xfrm>
              <a:off x="4087977" y="279"/>
              <a:ext cx="1341127" cy="670563"/>
            </a:xfrm>
            <a:prstGeom prst="rect">
              <a:avLst/>
            </a:prstGeom>
            <a:noFill/>
            <a:ln>
              <a:noFill/>
            </a:ln>
          </p:spPr>
          <p:txBody>
            <a:bodyPr spcFirstLastPara="1" wrap="square" lIns="8875" tIns="8875" rIns="8875" bIns="8875" anchor="ctr" anchorCtr="0">
              <a:noAutofit/>
            </a:bodyPr>
            <a:lstStyle/>
            <a:p>
              <a:pPr algn="ctr">
                <a:lnSpc>
                  <a:spcPct val="90000"/>
                </a:lnSpc>
                <a:buClr>
                  <a:schemeClr val="dk1"/>
                </a:buClr>
                <a:buSzPts val="1400"/>
              </a:pPr>
              <a:r>
                <a:rPr lang="en-US" sz="1400">
                  <a:solidFill>
                    <a:schemeClr val="dk1"/>
                  </a:solidFill>
                  <a:latin typeface="Corbel"/>
                  <a:ea typeface="Corbel"/>
                  <a:cs typeface="Corbel"/>
                  <a:sym typeface="Corbel"/>
                </a:rPr>
                <a:t>Supreme Court </a:t>
              </a:r>
              <a:endParaRPr/>
            </a:p>
          </p:txBody>
        </p:sp>
        <p:sp>
          <p:nvSpPr>
            <p:cNvPr id="227" name="Google Shape;227;p27"/>
            <p:cNvSpPr/>
            <p:nvPr/>
          </p:nvSpPr>
          <p:spPr>
            <a:xfrm>
              <a:off x="3276595" y="952480"/>
              <a:ext cx="1341127" cy="670563"/>
            </a:xfrm>
            <a:prstGeom prst="rect">
              <a:avLst/>
            </a:prstGeom>
            <a:gradFill>
              <a:gsLst>
                <a:gs pos="0">
                  <a:srgbClr val="FF5900"/>
                </a:gs>
                <a:gs pos="100000">
                  <a:srgbClr val="FF927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a:p>
          </p:txBody>
        </p:sp>
        <p:sp>
          <p:nvSpPr>
            <p:cNvPr id="228" name="Google Shape;228;p27"/>
            <p:cNvSpPr txBox="1"/>
            <p:nvPr/>
          </p:nvSpPr>
          <p:spPr>
            <a:xfrm>
              <a:off x="3276595" y="952480"/>
              <a:ext cx="1341127" cy="670563"/>
            </a:xfrm>
            <a:prstGeom prst="rect">
              <a:avLst/>
            </a:prstGeom>
            <a:noFill/>
            <a:ln>
              <a:noFill/>
            </a:ln>
          </p:spPr>
          <p:txBody>
            <a:bodyPr spcFirstLastPara="1" wrap="square" lIns="8875" tIns="8875" rIns="8875" bIns="8875" anchor="ctr" anchorCtr="0">
              <a:noAutofit/>
            </a:bodyPr>
            <a:lstStyle/>
            <a:p>
              <a:pPr algn="ctr">
                <a:lnSpc>
                  <a:spcPct val="90000"/>
                </a:lnSpc>
                <a:buClr>
                  <a:schemeClr val="dk1"/>
                </a:buClr>
                <a:buSzPts val="1400"/>
              </a:pPr>
              <a:r>
                <a:rPr lang="en-US" sz="1400">
                  <a:solidFill>
                    <a:schemeClr val="dk1"/>
                  </a:solidFill>
                  <a:latin typeface="Corbel"/>
                  <a:ea typeface="Corbel"/>
                  <a:cs typeface="Corbel"/>
                  <a:sym typeface="Corbel"/>
                </a:rPr>
                <a:t>Court of Appeal </a:t>
              </a:r>
              <a:endParaRPr/>
            </a:p>
            <a:p>
              <a:pPr algn="ctr">
                <a:lnSpc>
                  <a:spcPct val="90000"/>
                </a:lnSpc>
                <a:spcBef>
                  <a:spcPts val="490"/>
                </a:spcBef>
                <a:buClr>
                  <a:schemeClr val="dk1"/>
                </a:buClr>
                <a:buSzPts val="1400"/>
              </a:pPr>
              <a:r>
                <a:rPr lang="en-US" sz="1400">
                  <a:solidFill>
                    <a:schemeClr val="dk1"/>
                  </a:solidFill>
                  <a:latin typeface="Corbel"/>
                  <a:ea typeface="Corbel"/>
                  <a:cs typeface="Corbel"/>
                  <a:sym typeface="Corbel"/>
                </a:rPr>
                <a:t>Civil Division</a:t>
              </a:r>
              <a:endParaRPr/>
            </a:p>
          </p:txBody>
        </p:sp>
        <p:sp>
          <p:nvSpPr>
            <p:cNvPr id="229" name="Google Shape;229;p27"/>
            <p:cNvSpPr/>
            <p:nvPr/>
          </p:nvSpPr>
          <p:spPr>
            <a:xfrm>
              <a:off x="1486190" y="1904680"/>
              <a:ext cx="1341127" cy="670563"/>
            </a:xfrm>
            <a:prstGeom prst="rect">
              <a:avLst/>
            </a:prstGeom>
            <a:gradFill>
              <a:gsLst>
                <a:gs pos="0">
                  <a:srgbClr val="FF5900"/>
                </a:gs>
                <a:gs pos="100000">
                  <a:srgbClr val="FF927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a:p>
          </p:txBody>
        </p:sp>
        <p:sp>
          <p:nvSpPr>
            <p:cNvPr id="230" name="Google Shape;230;p27"/>
            <p:cNvSpPr txBox="1"/>
            <p:nvPr/>
          </p:nvSpPr>
          <p:spPr>
            <a:xfrm>
              <a:off x="1486190" y="1904680"/>
              <a:ext cx="1341127" cy="670563"/>
            </a:xfrm>
            <a:prstGeom prst="rect">
              <a:avLst/>
            </a:prstGeom>
            <a:noFill/>
            <a:ln>
              <a:noFill/>
            </a:ln>
          </p:spPr>
          <p:txBody>
            <a:bodyPr spcFirstLastPara="1" wrap="square" lIns="8875" tIns="8875" rIns="8875" bIns="8875" anchor="ctr" anchorCtr="0">
              <a:noAutofit/>
            </a:bodyPr>
            <a:lstStyle/>
            <a:p>
              <a:pPr algn="ctr">
                <a:lnSpc>
                  <a:spcPct val="90000"/>
                </a:lnSpc>
                <a:buClr>
                  <a:schemeClr val="dk1"/>
                </a:buClr>
                <a:buSzPts val="1400"/>
              </a:pPr>
              <a:r>
                <a:rPr lang="en-US" sz="1400">
                  <a:solidFill>
                    <a:schemeClr val="dk1"/>
                  </a:solidFill>
                  <a:latin typeface="Corbel"/>
                  <a:ea typeface="Corbel"/>
                  <a:cs typeface="Corbel"/>
                  <a:sym typeface="Corbel"/>
                </a:rPr>
                <a:t>High Court</a:t>
              </a:r>
              <a:endParaRPr/>
            </a:p>
            <a:p>
              <a:pPr algn="ctr">
                <a:lnSpc>
                  <a:spcPct val="90000"/>
                </a:lnSpc>
                <a:spcBef>
                  <a:spcPts val="490"/>
                </a:spcBef>
                <a:buClr>
                  <a:schemeClr val="dk1"/>
                </a:buClr>
                <a:buSzPts val="1400"/>
              </a:pPr>
              <a:r>
                <a:rPr lang="en-US" sz="1400">
                  <a:solidFill>
                    <a:schemeClr val="dk1"/>
                  </a:solidFill>
                  <a:latin typeface="Corbel"/>
                  <a:ea typeface="Corbel"/>
                  <a:cs typeface="Corbel"/>
                  <a:sym typeface="Corbel"/>
                </a:rPr>
                <a:t>Family</a:t>
              </a:r>
              <a:endParaRPr/>
            </a:p>
          </p:txBody>
        </p:sp>
        <p:sp>
          <p:nvSpPr>
            <p:cNvPr id="231" name="Google Shape;231;p27"/>
            <p:cNvSpPr/>
            <p:nvPr/>
          </p:nvSpPr>
          <p:spPr>
            <a:xfrm>
              <a:off x="1821472" y="2856881"/>
              <a:ext cx="1341127" cy="670563"/>
            </a:xfrm>
            <a:prstGeom prst="rect">
              <a:avLst/>
            </a:prstGeom>
            <a:gradFill>
              <a:gsLst>
                <a:gs pos="0">
                  <a:srgbClr val="FF5900"/>
                </a:gs>
                <a:gs pos="100000">
                  <a:srgbClr val="FF927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a:p>
          </p:txBody>
        </p:sp>
        <p:sp>
          <p:nvSpPr>
            <p:cNvPr id="232" name="Google Shape;232;p27"/>
            <p:cNvSpPr txBox="1"/>
            <p:nvPr/>
          </p:nvSpPr>
          <p:spPr>
            <a:xfrm>
              <a:off x="1821472" y="2856881"/>
              <a:ext cx="1341127" cy="670563"/>
            </a:xfrm>
            <a:prstGeom prst="rect">
              <a:avLst/>
            </a:prstGeom>
            <a:noFill/>
            <a:ln>
              <a:noFill/>
            </a:ln>
          </p:spPr>
          <p:txBody>
            <a:bodyPr spcFirstLastPara="1" wrap="square" lIns="8875" tIns="8875" rIns="8875" bIns="8875" anchor="ctr" anchorCtr="0">
              <a:noAutofit/>
            </a:bodyPr>
            <a:lstStyle/>
            <a:p>
              <a:pPr algn="ctr">
                <a:lnSpc>
                  <a:spcPct val="90000"/>
                </a:lnSpc>
                <a:buClr>
                  <a:schemeClr val="dk1"/>
                </a:buClr>
                <a:buSzPts val="1400"/>
              </a:pPr>
              <a:r>
                <a:rPr lang="en-US" sz="1400">
                  <a:solidFill>
                    <a:schemeClr val="dk1"/>
                  </a:solidFill>
                  <a:latin typeface="Corbel"/>
                  <a:ea typeface="Corbel"/>
                  <a:cs typeface="Corbel"/>
                  <a:sym typeface="Corbel"/>
                </a:rPr>
                <a:t>Family Court</a:t>
              </a:r>
              <a:endParaRPr/>
            </a:p>
          </p:txBody>
        </p:sp>
        <p:sp>
          <p:nvSpPr>
            <p:cNvPr id="233" name="Google Shape;233;p27"/>
            <p:cNvSpPr/>
            <p:nvPr/>
          </p:nvSpPr>
          <p:spPr>
            <a:xfrm>
              <a:off x="3108954" y="1904680"/>
              <a:ext cx="1341127" cy="670563"/>
            </a:xfrm>
            <a:prstGeom prst="rect">
              <a:avLst/>
            </a:prstGeom>
            <a:gradFill>
              <a:gsLst>
                <a:gs pos="0">
                  <a:srgbClr val="FF5900"/>
                </a:gs>
                <a:gs pos="100000">
                  <a:srgbClr val="FF927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a:p>
          </p:txBody>
        </p:sp>
        <p:sp>
          <p:nvSpPr>
            <p:cNvPr id="234" name="Google Shape;234;p27"/>
            <p:cNvSpPr txBox="1"/>
            <p:nvPr/>
          </p:nvSpPr>
          <p:spPr>
            <a:xfrm>
              <a:off x="3108954" y="1904680"/>
              <a:ext cx="1341127" cy="670563"/>
            </a:xfrm>
            <a:prstGeom prst="rect">
              <a:avLst/>
            </a:prstGeom>
            <a:noFill/>
            <a:ln>
              <a:noFill/>
            </a:ln>
          </p:spPr>
          <p:txBody>
            <a:bodyPr spcFirstLastPara="1" wrap="square" lIns="8875" tIns="8875" rIns="8875" bIns="8875" anchor="ctr" anchorCtr="0">
              <a:noAutofit/>
            </a:bodyPr>
            <a:lstStyle/>
            <a:p>
              <a:pPr algn="ctr">
                <a:lnSpc>
                  <a:spcPct val="90000"/>
                </a:lnSpc>
                <a:buClr>
                  <a:schemeClr val="dk1"/>
                </a:buClr>
                <a:buSzPts val="1400"/>
              </a:pPr>
              <a:r>
                <a:rPr lang="en-US" sz="1400">
                  <a:solidFill>
                    <a:schemeClr val="dk1"/>
                  </a:solidFill>
                  <a:latin typeface="Corbel"/>
                  <a:ea typeface="Corbel"/>
                  <a:cs typeface="Corbel"/>
                  <a:sym typeface="Corbel"/>
                </a:rPr>
                <a:t>High Court</a:t>
              </a:r>
              <a:endParaRPr/>
            </a:p>
            <a:p>
              <a:pPr algn="ctr">
                <a:lnSpc>
                  <a:spcPct val="90000"/>
                </a:lnSpc>
                <a:spcBef>
                  <a:spcPts val="490"/>
                </a:spcBef>
                <a:buClr>
                  <a:schemeClr val="dk1"/>
                </a:buClr>
                <a:buSzPts val="1400"/>
              </a:pPr>
              <a:r>
                <a:rPr lang="en-US" sz="1400">
                  <a:solidFill>
                    <a:schemeClr val="dk1"/>
                  </a:solidFill>
                  <a:latin typeface="Corbel"/>
                  <a:ea typeface="Corbel"/>
                  <a:cs typeface="Corbel"/>
                  <a:sym typeface="Corbel"/>
                </a:rPr>
                <a:t>Chancery</a:t>
              </a:r>
              <a:endParaRPr/>
            </a:p>
          </p:txBody>
        </p:sp>
        <p:sp>
          <p:nvSpPr>
            <p:cNvPr id="235" name="Google Shape;235;p27"/>
            <p:cNvSpPr/>
            <p:nvPr/>
          </p:nvSpPr>
          <p:spPr>
            <a:xfrm>
              <a:off x="3444236" y="2856881"/>
              <a:ext cx="1341127" cy="670563"/>
            </a:xfrm>
            <a:prstGeom prst="rect">
              <a:avLst/>
            </a:prstGeom>
            <a:gradFill>
              <a:gsLst>
                <a:gs pos="0">
                  <a:srgbClr val="FF5900"/>
                </a:gs>
                <a:gs pos="100000">
                  <a:srgbClr val="FF927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a:p>
          </p:txBody>
        </p:sp>
        <p:sp>
          <p:nvSpPr>
            <p:cNvPr id="236" name="Google Shape;236;p27"/>
            <p:cNvSpPr txBox="1"/>
            <p:nvPr/>
          </p:nvSpPr>
          <p:spPr>
            <a:xfrm>
              <a:off x="3444236" y="2856881"/>
              <a:ext cx="1341127" cy="670563"/>
            </a:xfrm>
            <a:prstGeom prst="rect">
              <a:avLst/>
            </a:prstGeom>
            <a:noFill/>
            <a:ln>
              <a:noFill/>
            </a:ln>
          </p:spPr>
          <p:txBody>
            <a:bodyPr spcFirstLastPara="1" wrap="square" lIns="8875" tIns="8875" rIns="8875" bIns="8875" anchor="ctr" anchorCtr="0">
              <a:noAutofit/>
            </a:bodyPr>
            <a:lstStyle/>
            <a:p>
              <a:pPr algn="ctr">
                <a:lnSpc>
                  <a:spcPct val="90000"/>
                </a:lnSpc>
                <a:buClr>
                  <a:schemeClr val="dk1"/>
                </a:buClr>
                <a:buSzPts val="1400"/>
              </a:pPr>
              <a:r>
                <a:rPr lang="en-US" sz="1400">
                  <a:solidFill>
                    <a:schemeClr val="dk1"/>
                  </a:solidFill>
                  <a:latin typeface="Corbel"/>
                  <a:ea typeface="Corbel"/>
                  <a:cs typeface="Corbel"/>
                  <a:sym typeface="Corbel"/>
                </a:rPr>
                <a:t>County Court</a:t>
              </a:r>
              <a:endParaRPr/>
            </a:p>
          </p:txBody>
        </p:sp>
        <p:sp>
          <p:nvSpPr>
            <p:cNvPr id="237" name="Google Shape;237;p27"/>
            <p:cNvSpPr/>
            <p:nvPr/>
          </p:nvSpPr>
          <p:spPr>
            <a:xfrm>
              <a:off x="5067000" y="1904680"/>
              <a:ext cx="1341127" cy="670563"/>
            </a:xfrm>
            <a:prstGeom prst="rect">
              <a:avLst/>
            </a:prstGeom>
            <a:gradFill>
              <a:gsLst>
                <a:gs pos="0">
                  <a:srgbClr val="FF5900"/>
                </a:gs>
                <a:gs pos="100000">
                  <a:srgbClr val="FF927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a:p>
          </p:txBody>
        </p:sp>
        <p:sp>
          <p:nvSpPr>
            <p:cNvPr id="238" name="Google Shape;238;p27"/>
            <p:cNvSpPr txBox="1"/>
            <p:nvPr/>
          </p:nvSpPr>
          <p:spPr>
            <a:xfrm>
              <a:off x="5067000" y="1904680"/>
              <a:ext cx="1341127" cy="670563"/>
            </a:xfrm>
            <a:prstGeom prst="rect">
              <a:avLst/>
            </a:prstGeom>
            <a:noFill/>
            <a:ln>
              <a:noFill/>
            </a:ln>
          </p:spPr>
          <p:txBody>
            <a:bodyPr spcFirstLastPara="1" wrap="square" lIns="8875" tIns="8875" rIns="8875" bIns="8875" anchor="ctr" anchorCtr="0">
              <a:noAutofit/>
            </a:bodyPr>
            <a:lstStyle/>
            <a:p>
              <a:pPr algn="ctr">
                <a:lnSpc>
                  <a:spcPct val="90000"/>
                </a:lnSpc>
                <a:buClr>
                  <a:schemeClr val="dk1"/>
                </a:buClr>
                <a:buSzPts val="1400"/>
              </a:pPr>
              <a:r>
                <a:rPr lang="en-US" sz="1400">
                  <a:solidFill>
                    <a:schemeClr val="dk1"/>
                  </a:solidFill>
                  <a:latin typeface="Corbel"/>
                  <a:ea typeface="Corbel"/>
                  <a:cs typeface="Corbel"/>
                  <a:sym typeface="Corbel"/>
                </a:rPr>
                <a:t>High Court </a:t>
              </a:r>
              <a:endParaRPr/>
            </a:p>
            <a:p>
              <a:pPr algn="ctr">
                <a:lnSpc>
                  <a:spcPct val="90000"/>
                </a:lnSpc>
                <a:spcBef>
                  <a:spcPts val="490"/>
                </a:spcBef>
                <a:buClr>
                  <a:schemeClr val="dk1"/>
                </a:buClr>
                <a:buSzPts val="1400"/>
              </a:pPr>
              <a:r>
                <a:rPr lang="en-US" sz="1400">
                  <a:solidFill>
                    <a:schemeClr val="dk1"/>
                  </a:solidFill>
                  <a:latin typeface="Corbel"/>
                  <a:ea typeface="Corbel"/>
                  <a:cs typeface="Corbel"/>
                  <a:sym typeface="Corbel"/>
                </a:rPr>
                <a:t>King’s Bench</a:t>
              </a:r>
              <a:endParaRPr/>
            </a:p>
          </p:txBody>
        </p:sp>
        <p:sp>
          <p:nvSpPr>
            <p:cNvPr id="239" name="Google Shape;239;p27"/>
            <p:cNvSpPr/>
            <p:nvPr/>
          </p:nvSpPr>
          <p:spPr>
            <a:xfrm>
              <a:off x="5067000" y="2856881"/>
              <a:ext cx="1341127" cy="670563"/>
            </a:xfrm>
            <a:prstGeom prst="rect">
              <a:avLst/>
            </a:prstGeom>
            <a:gradFill>
              <a:gsLst>
                <a:gs pos="0">
                  <a:srgbClr val="FF5900"/>
                </a:gs>
                <a:gs pos="100000">
                  <a:srgbClr val="FF927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a:p>
          </p:txBody>
        </p:sp>
        <p:sp>
          <p:nvSpPr>
            <p:cNvPr id="240" name="Google Shape;240;p27"/>
            <p:cNvSpPr txBox="1"/>
            <p:nvPr/>
          </p:nvSpPr>
          <p:spPr>
            <a:xfrm>
              <a:off x="5067000" y="2856881"/>
              <a:ext cx="1341127" cy="670563"/>
            </a:xfrm>
            <a:prstGeom prst="rect">
              <a:avLst/>
            </a:prstGeom>
            <a:noFill/>
            <a:ln>
              <a:noFill/>
            </a:ln>
          </p:spPr>
          <p:txBody>
            <a:bodyPr spcFirstLastPara="1" wrap="square" lIns="8875" tIns="8875" rIns="8875" bIns="8875" anchor="ctr" anchorCtr="0">
              <a:noAutofit/>
            </a:bodyPr>
            <a:lstStyle/>
            <a:p>
              <a:pPr algn="ctr">
                <a:lnSpc>
                  <a:spcPct val="90000"/>
                </a:lnSpc>
                <a:buClr>
                  <a:schemeClr val="dk1"/>
                </a:buClr>
                <a:buSzPts val="1400"/>
              </a:pPr>
              <a:r>
                <a:rPr lang="en-US" sz="1400">
                  <a:solidFill>
                    <a:schemeClr val="dk1"/>
                  </a:solidFill>
                  <a:latin typeface="Corbel"/>
                  <a:ea typeface="Corbel"/>
                  <a:cs typeface="Corbel"/>
                  <a:sym typeface="Corbel"/>
                </a:rPr>
                <a:t>Crown Court</a:t>
              </a:r>
              <a:endParaRPr/>
            </a:p>
          </p:txBody>
        </p:sp>
        <p:sp>
          <p:nvSpPr>
            <p:cNvPr id="241" name="Google Shape;241;p27"/>
            <p:cNvSpPr/>
            <p:nvPr/>
          </p:nvSpPr>
          <p:spPr>
            <a:xfrm>
              <a:off x="5402282" y="3809081"/>
              <a:ext cx="1341127" cy="670563"/>
            </a:xfrm>
            <a:prstGeom prst="rect">
              <a:avLst/>
            </a:prstGeom>
            <a:gradFill>
              <a:gsLst>
                <a:gs pos="0">
                  <a:srgbClr val="FF5900"/>
                </a:gs>
                <a:gs pos="100000">
                  <a:srgbClr val="FF927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a:p>
          </p:txBody>
        </p:sp>
        <p:sp>
          <p:nvSpPr>
            <p:cNvPr id="242" name="Google Shape;242;p27"/>
            <p:cNvSpPr txBox="1"/>
            <p:nvPr/>
          </p:nvSpPr>
          <p:spPr>
            <a:xfrm>
              <a:off x="5402282" y="3809081"/>
              <a:ext cx="1341127" cy="670563"/>
            </a:xfrm>
            <a:prstGeom prst="rect">
              <a:avLst/>
            </a:prstGeom>
            <a:noFill/>
            <a:ln>
              <a:noFill/>
            </a:ln>
          </p:spPr>
          <p:txBody>
            <a:bodyPr spcFirstLastPara="1" wrap="square" lIns="8875" tIns="8875" rIns="8875" bIns="8875" anchor="ctr" anchorCtr="0">
              <a:noAutofit/>
            </a:bodyPr>
            <a:lstStyle/>
            <a:p>
              <a:pPr algn="ctr">
                <a:lnSpc>
                  <a:spcPct val="90000"/>
                </a:lnSpc>
                <a:buClr>
                  <a:schemeClr val="dk1"/>
                </a:buClr>
                <a:buSzPts val="1400"/>
              </a:pPr>
              <a:r>
                <a:rPr lang="en-US" sz="1400">
                  <a:solidFill>
                    <a:schemeClr val="dk1"/>
                  </a:solidFill>
                  <a:latin typeface="Corbel"/>
                  <a:ea typeface="Corbel"/>
                  <a:cs typeface="Corbel"/>
                  <a:sym typeface="Corbel"/>
                </a:rPr>
                <a:t>Magistrates Court</a:t>
              </a:r>
              <a:endParaRPr/>
            </a:p>
          </p:txBody>
        </p:sp>
        <p:sp>
          <p:nvSpPr>
            <p:cNvPr id="243" name="Google Shape;243;p27"/>
            <p:cNvSpPr/>
            <p:nvPr/>
          </p:nvSpPr>
          <p:spPr>
            <a:xfrm>
              <a:off x="4899359" y="952480"/>
              <a:ext cx="1341127" cy="670563"/>
            </a:xfrm>
            <a:prstGeom prst="rect">
              <a:avLst/>
            </a:prstGeom>
            <a:gradFill>
              <a:gsLst>
                <a:gs pos="0">
                  <a:srgbClr val="FF5900"/>
                </a:gs>
                <a:gs pos="100000">
                  <a:srgbClr val="FF927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a:p>
          </p:txBody>
        </p:sp>
        <p:sp>
          <p:nvSpPr>
            <p:cNvPr id="244" name="Google Shape;244;p27"/>
            <p:cNvSpPr txBox="1"/>
            <p:nvPr/>
          </p:nvSpPr>
          <p:spPr>
            <a:xfrm>
              <a:off x="4899359" y="952480"/>
              <a:ext cx="1341127" cy="670563"/>
            </a:xfrm>
            <a:prstGeom prst="rect">
              <a:avLst/>
            </a:prstGeom>
            <a:noFill/>
            <a:ln>
              <a:noFill/>
            </a:ln>
          </p:spPr>
          <p:txBody>
            <a:bodyPr spcFirstLastPara="1" wrap="square" lIns="8875" tIns="8875" rIns="8875" bIns="8875" anchor="ctr" anchorCtr="0">
              <a:noAutofit/>
            </a:bodyPr>
            <a:lstStyle/>
            <a:p>
              <a:pPr algn="ctr">
                <a:lnSpc>
                  <a:spcPct val="90000"/>
                </a:lnSpc>
                <a:buClr>
                  <a:schemeClr val="dk1"/>
                </a:buClr>
                <a:buSzPts val="1400"/>
              </a:pPr>
              <a:r>
                <a:rPr lang="en-US" sz="1400">
                  <a:solidFill>
                    <a:schemeClr val="dk1"/>
                  </a:solidFill>
                  <a:latin typeface="Corbel"/>
                  <a:ea typeface="Corbel"/>
                  <a:cs typeface="Corbel"/>
                  <a:sym typeface="Corbel"/>
                </a:rPr>
                <a:t>Court of Appeal </a:t>
              </a:r>
              <a:endParaRPr/>
            </a:p>
            <a:p>
              <a:pPr algn="ctr">
                <a:lnSpc>
                  <a:spcPct val="90000"/>
                </a:lnSpc>
                <a:spcBef>
                  <a:spcPts val="490"/>
                </a:spcBef>
                <a:buClr>
                  <a:schemeClr val="dk1"/>
                </a:buClr>
                <a:buSzPts val="1400"/>
              </a:pPr>
              <a:r>
                <a:rPr lang="en-US" sz="1400">
                  <a:solidFill>
                    <a:schemeClr val="dk1"/>
                  </a:solidFill>
                  <a:latin typeface="Corbel"/>
                  <a:ea typeface="Corbel"/>
                  <a:cs typeface="Corbel"/>
                  <a:sym typeface="Corbel"/>
                </a:rPr>
                <a:t>Criminal Division</a:t>
              </a:r>
              <a:endParaRPr/>
            </a:p>
          </p:txBody>
        </p:sp>
      </p:grpSp>
      <p:sp>
        <p:nvSpPr>
          <p:cNvPr id="245" name="Google Shape;245;p27"/>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fld id="{00000000-1234-1234-1234-123412341234}" type="slidenum">
              <a:rPr lang="en-US"/>
              <a:pPr/>
              <a:t>14</a:t>
            </a:fld>
            <a:endParaRPr/>
          </a:p>
        </p:txBody>
      </p:sp>
      <p:sp>
        <p:nvSpPr>
          <p:cNvPr id="246" name="Google Shape;246;p27"/>
          <p:cNvSpPr txBox="1"/>
          <p:nvPr/>
        </p:nvSpPr>
        <p:spPr>
          <a:xfrm>
            <a:off x="4848418" y="1669613"/>
            <a:ext cx="944016" cy="523220"/>
          </a:xfrm>
          <a:prstGeom prst="rect">
            <a:avLst/>
          </a:prstGeom>
          <a:noFill/>
          <a:ln>
            <a:noFill/>
          </a:ln>
        </p:spPr>
        <p:txBody>
          <a:bodyPr spcFirstLastPara="1" wrap="square" lIns="91425" tIns="45700" rIns="91425" bIns="45700" anchor="t" anchorCtr="0">
            <a:spAutoFit/>
          </a:bodyPr>
          <a:lstStyle/>
          <a:p>
            <a:r>
              <a:rPr lang="en-US" sz="1400">
                <a:solidFill>
                  <a:schemeClr val="dk1"/>
                </a:solidFill>
                <a:latin typeface="Corbel"/>
                <a:ea typeface="Corbel"/>
                <a:cs typeface="Corbel"/>
                <a:sym typeface="Corbel"/>
              </a:rPr>
              <a:t>The Privy Council</a:t>
            </a:r>
            <a:endParaRPr sz="1400">
              <a:solidFill>
                <a:schemeClr val="dk1"/>
              </a:solidFill>
              <a:latin typeface="Corbel"/>
              <a:ea typeface="Corbel"/>
              <a:cs typeface="Corbel"/>
              <a:sym typeface="Corbel"/>
            </a:endParaRPr>
          </a:p>
        </p:txBody>
      </p:sp>
      <p:sp>
        <p:nvSpPr>
          <p:cNvPr id="247" name="Google Shape;247;p27"/>
          <p:cNvSpPr txBox="1"/>
          <p:nvPr/>
        </p:nvSpPr>
        <p:spPr>
          <a:xfrm>
            <a:off x="7887780" y="1561891"/>
            <a:ext cx="1317920" cy="738664"/>
          </a:xfrm>
          <a:prstGeom prst="rect">
            <a:avLst/>
          </a:prstGeom>
          <a:noFill/>
          <a:ln>
            <a:noFill/>
          </a:ln>
        </p:spPr>
        <p:txBody>
          <a:bodyPr spcFirstLastPara="1" wrap="square" lIns="91425" tIns="45700" rIns="91425" bIns="45700" anchor="t" anchorCtr="0">
            <a:spAutoFit/>
          </a:bodyPr>
          <a:lstStyle/>
          <a:p>
            <a:r>
              <a:rPr lang="en-US" sz="1400">
                <a:solidFill>
                  <a:schemeClr val="dk1"/>
                </a:solidFill>
                <a:latin typeface="Corbel"/>
                <a:ea typeface="Corbel"/>
                <a:cs typeface="Corbel"/>
                <a:sym typeface="Corbel"/>
              </a:rPr>
              <a:t>European Court of Human Rights</a:t>
            </a:r>
            <a:endParaRPr sz="1400">
              <a:solidFill>
                <a:schemeClr val="dk1"/>
              </a:solidFill>
              <a:latin typeface="Corbel"/>
              <a:ea typeface="Corbel"/>
              <a:cs typeface="Corbel"/>
              <a:sym typeface="Corbel"/>
            </a:endParaRPr>
          </a:p>
        </p:txBody>
      </p:sp>
    </p:spTree>
    <p:extLst>
      <p:ext uri="{BB962C8B-B14F-4D97-AF65-F5344CB8AC3E}">
        <p14:creationId xmlns:p14="http://schemas.microsoft.com/office/powerpoint/2010/main" val="4168200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8E1DBEC-A36E-ACD6-8505-0F70C51D36ED}"/>
              </a:ext>
            </a:extLst>
          </p:cNvPr>
          <p:cNvSpPr>
            <a:spLocks noGrp="1"/>
          </p:cNvSpPr>
          <p:nvPr>
            <p:ph type="title"/>
          </p:nvPr>
        </p:nvSpPr>
        <p:spPr>
          <a:xfrm>
            <a:off x="1662112" y="1028701"/>
            <a:ext cx="5862638" cy="504825"/>
          </a:xfrm>
        </p:spPr>
        <p:txBody>
          <a:bodyPr>
            <a:normAutofit fontScale="90000"/>
          </a:bodyPr>
          <a:lstStyle/>
          <a:p>
            <a:pPr eaLnBrk="1" hangingPunct="1">
              <a:defRPr/>
            </a:pPr>
            <a:r>
              <a:rPr lang="en-GB" altLang="en-US" b="1" dirty="0"/>
              <a:t>Higher courts bind lower courts</a:t>
            </a:r>
            <a:br>
              <a:rPr lang="en-GB" altLang="en-US" dirty="0"/>
            </a:br>
            <a:endParaRPr lang="en-US" altLang="en-US" dirty="0">
              <a:solidFill>
                <a:srgbClr val="FF0000"/>
              </a:solidFill>
            </a:endParaRPr>
          </a:p>
        </p:txBody>
      </p:sp>
      <p:sp>
        <p:nvSpPr>
          <p:cNvPr id="10243" name="Rectangle 2">
            <a:extLst>
              <a:ext uri="{FF2B5EF4-FFF2-40B4-BE49-F238E27FC236}">
                <a16:creationId xmlns:a16="http://schemas.microsoft.com/office/drawing/2014/main" id="{CDD187A0-6843-F260-F819-1A4DB2525976}"/>
              </a:ext>
            </a:extLst>
          </p:cNvPr>
          <p:cNvSpPr>
            <a:spLocks noChangeArrowheads="1"/>
          </p:cNvSpPr>
          <p:nvPr/>
        </p:nvSpPr>
        <p:spPr bwMode="auto">
          <a:xfrm>
            <a:off x="1524002" y="901743"/>
            <a:ext cx="1847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eaLnBrk="0" hangingPunct="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eaLnBrk="0" hangingPunct="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defTabSz="685800" eaLnBrk="1" hangingPunct="1">
              <a:spcBef>
                <a:spcPct val="0"/>
              </a:spcBef>
              <a:buClrTx/>
              <a:buSzTx/>
              <a:buNone/>
            </a:pPr>
            <a:endParaRPr lang="en-US" altLang="en-US" sz="1050">
              <a:solidFill>
                <a:schemeClr val="tx1"/>
              </a:solidFill>
              <a:latin typeface="Arial" panose="020B0604020202020204" pitchFamily="34" charset="0"/>
            </a:endParaRPr>
          </a:p>
        </p:txBody>
      </p:sp>
      <p:pic>
        <p:nvPicPr>
          <p:cNvPr id="10244" name="Picture 28">
            <a:extLst>
              <a:ext uri="{FF2B5EF4-FFF2-40B4-BE49-F238E27FC236}">
                <a16:creationId xmlns:a16="http://schemas.microsoft.com/office/drawing/2014/main" id="{3617F037-C9F9-DE3C-4EF6-50ABBB42E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08" t="27359" r="21207" b="13579"/>
          <a:stretch>
            <a:fillRect/>
          </a:stretch>
        </p:blipFill>
        <p:spPr bwMode="auto">
          <a:xfrm>
            <a:off x="1826420" y="2191941"/>
            <a:ext cx="608647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Brace 3">
            <a:extLst>
              <a:ext uri="{FF2B5EF4-FFF2-40B4-BE49-F238E27FC236}">
                <a16:creationId xmlns:a16="http://schemas.microsoft.com/office/drawing/2014/main" id="{19AC1960-C81E-3A41-E27D-92E869DE0DE2}"/>
              </a:ext>
            </a:extLst>
          </p:cNvPr>
          <p:cNvSpPr/>
          <p:nvPr/>
        </p:nvSpPr>
        <p:spPr>
          <a:xfrm>
            <a:off x="5931695" y="2220516"/>
            <a:ext cx="1727597" cy="13716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050"/>
          </a:p>
        </p:txBody>
      </p:sp>
      <p:sp>
        <p:nvSpPr>
          <p:cNvPr id="11270" name="TextBox 6">
            <a:extLst>
              <a:ext uri="{FF2B5EF4-FFF2-40B4-BE49-F238E27FC236}">
                <a16:creationId xmlns:a16="http://schemas.microsoft.com/office/drawing/2014/main" id="{A1BD74E5-17D2-FE76-734E-F7D425AA1127}"/>
              </a:ext>
            </a:extLst>
          </p:cNvPr>
          <p:cNvSpPr txBox="1">
            <a:spLocks noChangeArrowheads="1"/>
          </p:cNvSpPr>
          <p:nvPr/>
        </p:nvSpPr>
        <p:spPr bwMode="auto">
          <a:xfrm>
            <a:off x="2661048" y="1609726"/>
            <a:ext cx="47827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18" charset="2"/>
              <a:buChar char=""/>
              <a:defRPr>
                <a:solidFill>
                  <a:srgbClr val="404040"/>
                </a:solidFill>
                <a:latin typeface="Century Gothic" pitchFamily="34" charset="0"/>
              </a:defRPr>
            </a:lvl1pPr>
            <a:lvl2pPr marL="742950" indent="-285750">
              <a:spcBef>
                <a:spcPts val="1000"/>
              </a:spcBef>
              <a:buClr>
                <a:schemeClr val="accent1"/>
              </a:buClr>
              <a:buSzPct val="80000"/>
              <a:buFont typeface="Wingdings 3" pitchFamily="18" charset="2"/>
              <a:buChar char=""/>
              <a:defRPr sz="1600">
                <a:solidFill>
                  <a:srgbClr val="404040"/>
                </a:solidFill>
                <a:latin typeface="Century Gothic" pitchFamily="34" charset="0"/>
              </a:defRPr>
            </a:lvl2pPr>
            <a:lvl3pPr marL="1143000" indent="-228600">
              <a:spcBef>
                <a:spcPts val="1000"/>
              </a:spcBef>
              <a:buClr>
                <a:schemeClr val="accent1"/>
              </a:buClr>
              <a:buSzPct val="80000"/>
              <a:buFont typeface="Wingdings 3" pitchFamily="18" charset="2"/>
              <a:buChar char=""/>
              <a:defRPr sz="1400">
                <a:solidFill>
                  <a:srgbClr val="404040"/>
                </a:solidFill>
                <a:latin typeface="Century Gothic" pitchFamily="34" charset="0"/>
              </a:defRPr>
            </a:lvl3pPr>
            <a:lvl4pPr marL="1600200" indent="-228600">
              <a:spcBef>
                <a:spcPts val="1000"/>
              </a:spcBef>
              <a:buClr>
                <a:schemeClr val="accent1"/>
              </a:buClr>
              <a:buSzPct val="80000"/>
              <a:buFont typeface="Wingdings 3" pitchFamily="18" charset="2"/>
              <a:buChar char=""/>
              <a:defRPr sz="1200">
                <a:solidFill>
                  <a:srgbClr val="404040"/>
                </a:solidFill>
                <a:latin typeface="Century Gothic" pitchFamily="34" charset="0"/>
              </a:defRPr>
            </a:lvl4pPr>
            <a:lvl5pPr marL="2057400" indent="-228600">
              <a:spcBef>
                <a:spcPts val="1000"/>
              </a:spcBef>
              <a:buClr>
                <a:schemeClr val="accent1"/>
              </a:buClr>
              <a:buSzPct val="80000"/>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SzPct val="80000"/>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SzPct val="80000"/>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SzPct val="80000"/>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SzPct val="80000"/>
              <a:buFont typeface="Wingdings 3" pitchFamily="18" charset="2"/>
              <a:buChar char=""/>
              <a:defRPr sz="1200">
                <a:solidFill>
                  <a:srgbClr val="404040"/>
                </a:solidFill>
                <a:latin typeface="Century Gothic" pitchFamily="34" charset="0"/>
              </a:defRPr>
            </a:lvl9pPr>
          </a:lstStyle>
          <a:p>
            <a:pPr algn="ctr">
              <a:spcBef>
                <a:spcPct val="0"/>
              </a:spcBef>
              <a:buClrTx/>
              <a:buSzTx/>
              <a:buFontTx/>
              <a:buNone/>
              <a:defRPr/>
            </a:pPr>
            <a:r>
              <a:rPr lang="en-GB" altLang="en-US" sz="2400" dirty="0">
                <a:solidFill>
                  <a:schemeClr val="tx1"/>
                </a:solidFill>
                <a:latin typeface="+mj-lt"/>
                <a:cs typeface="Arial" charset="0"/>
              </a:rPr>
              <a:t>The Court Hierarchy	</a:t>
            </a:r>
          </a:p>
        </p:txBody>
      </p:sp>
      <p:sp>
        <p:nvSpPr>
          <p:cNvPr id="10247" name="TextBox 4">
            <a:extLst>
              <a:ext uri="{FF2B5EF4-FFF2-40B4-BE49-F238E27FC236}">
                <a16:creationId xmlns:a16="http://schemas.microsoft.com/office/drawing/2014/main" id="{B4ECBA97-AE31-92DB-59A2-623F73C0ECC9}"/>
              </a:ext>
            </a:extLst>
          </p:cNvPr>
          <p:cNvSpPr txBox="1">
            <a:spLocks noChangeArrowheads="1"/>
          </p:cNvSpPr>
          <p:nvPr/>
        </p:nvSpPr>
        <p:spPr bwMode="auto">
          <a:xfrm>
            <a:off x="7144941" y="2506266"/>
            <a:ext cx="2057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eaLnBrk="0" hangingPunct="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eaLnBrk="0" hangingPunct="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SzTx/>
              <a:buFontTx/>
              <a:buNone/>
            </a:pPr>
            <a:r>
              <a:rPr lang="en-GB" altLang="en-US" sz="1050">
                <a:solidFill>
                  <a:srgbClr val="FF0000"/>
                </a:solidFill>
                <a:latin typeface="Arial" panose="020B0604020202020204" pitchFamily="34" charset="0"/>
              </a:rPr>
              <a:t>Can create ORIGINAL precedent</a:t>
            </a:r>
          </a:p>
        </p:txBody>
      </p:sp>
    </p:spTree>
    <p:extLst>
      <p:ext uri="{BB962C8B-B14F-4D97-AF65-F5344CB8AC3E}">
        <p14:creationId xmlns:p14="http://schemas.microsoft.com/office/powerpoint/2010/main" val="2756600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8"/>
          <p:cNvSpPr txBox="1">
            <a:spLocks noGrp="1"/>
          </p:cNvSpPr>
          <p:nvPr>
            <p:ph type="title"/>
          </p:nvPr>
        </p:nvSpPr>
        <p:spPr>
          <a:xfrm>
            <a:off x="1981201" y="381380"/>
            <a:ext cx="6546059" cy="922130"/>
          </a:xfrm>
          <a:prstGeom prst="rect">
            <a:avLst/>
          </a:prstGeom>
          <a:noFill/>
          <a:ln>
            <a:noFill/>
          </a:ln>
        </p:spPr>
        <p:txBody>
          <a:bodyPr spcFirstLastPara="1" vert="horz" wrap="square" lIns="0" tIns="0" rIns="0" bIns="0" rtlCol="0" anchor="ctr" anchorCtr="0">
            <a:normAutofit fontScale="90000"/>
          </a:bodyPr>
          <a:lstStyle/>
          <a:p>
            <a:pPr>
              <a:buSzPts val="2800"/>
            </a:pPr>
            <a:r>
              <a:rPr lang="en-US"/>
              <a:t>PRECEDENT AND THE COURTS</a:t>
            </a:r>
            <a:endParaRPr/>
          </a:p>
        </p:txBody>
      </p:sp>
      <p:graphicFrame>
        <p:nvGraphicFramePr>
          <p:cNvPr id="253" name="Google Shape;253;p28"/>
          <p:cNvGraphicFramePr/>
          <p:nvPr/>
        </p:nvGraphicFramePr>
        <p:xfrm>
          <a:off x="2011279" y="2576512"/>
          <a:ext cx="8056650" cy="1800000"/>
        </p:xfrm>
        <a:graphic>
          <a:graphicData uri="http://schemas.openxmlformats.org/drawingml/2006/table">
            <a:tbl>
              <a:tblPr firstRow="1" bandRow="1">
                <a:noFill/>
              </a:tblPr>
              <a:tblGrid>
                <a:gridCol w="4023125">
                  <a:extLst>
                    <a:ext uri="{9D8B030D-6E8A-4147-A177-3AD203B41FA5}">
                      <a16:colId xmlns:a16="http://schemas.microsoft.com/office/drawing/2014/main" val="20000"/>
                    </a:ext>
                  </a:extLst>
                </a:gridCol>
                <a:gridCol w="4033525">
                  <a:extLst>
                    <a:ext uri="{9D8B030D-6E8A-4147-A177-3AD203B41FA5}">
                      <a16:colId xmlns:a16="http://schemas.microsoft.com/office/drawing/2014/main" val="20001"/>
                    </a:ext>
                  </a:extLst>
                </a:gridCol>
              </a:tblGrid>
              <a:tr h="380875">
                <a:tc>
                  <a:txBody>
                    <a:bodyPr/>
                    <a:lstStyle/>
                    <a:p>
                      <a:pPr marL="0" marR="0" lvl="0" indent="0" algn="l" rtl="0">
                        <a:spcBef>
                          <a:spcPts val="0"/>
                        </a:spcBef>
                        <a:spcAft>
                          <a:spcPts val="0"/>
                        </a:spcAft>
                        <a:buNone/>
                      </a:pPr>
                      <a:r>
                        <a:rPr lang="en-US" sz="1400" u="none" strike="noStrike" cap="none"/>
                        <a:t>Court</a:t>
                      </a:r>
                      <a:endParaRPr sz="1400"/>
                    </a:p>
                  </a:txBody>
                  <a:tcPr marL="68575" marR="68575" marT="34300" marB="34300"/>
                </a:tc>
                <a:tc>
                  <a:txBody>
                    <a:bodyPr/>
                    <a:lstStyle/>
                    <a:p>
                      <a:pPr marL="0" marR="0" lvl="0" indent="0" algn="l" rtl="0">
                        <a:spcBef>
                          <a:spcPts val="0"/>
                        </a:spcBef>
                        <a:spcAft>
                          <a:spcPts val="0"/>
                        </a:spcAft>
                        <a:buNone/>
                      </a:pPr>
                      <a:r>
                        <a:rPr lang="en-US" sz="1400"/>
                        <a:t>Status</a:t>
                      </a:r>
                      <a:endParaRPr sz="1400"/>
                    </a:p>
                  </a:txBody>
                  <a:tcPr marL="68575" marR="68575" marT="34300" marB="34300"/>
                </a:tc>
                <a:extLst>
                  <a:ext uri="{0D108BD9-81ED-4DB2-BD59-A6C34878D82A}">
                    <a16:rowId xmlns:a16="http://schemas.microsoft.com/office/drawing/2014/main" val="10000"/>
                  </a:ext>
                </a:extLst>
              </a:tr>
              <a:tr h="657375">
                <a:tc>
                  <a:txBody>
                    <a:bodyPr/>
                    <a:lstStyle/>
                    <a:p>
                      <a:pPr marL="0" marR="0" lvl="0" indent="0" algn="l" rtl="0">
                        <a:spcBef>
                          <a:spcPts val="0"/>
                        </a:spcBef>
                        <a:spcAft>
                          <a:spcPts val="0"/>
                        </a:spcAft>
                        <a:buNone/>
                      </a:pPr>
                      <a:r>
                        <a:rPr lang="en-US" sz="1400"/>
                        <a:t>Court of Justice of the European Union</a:t>
                      </a:r>
                      <a:endParaRPr sz="1400"/>
                    </a:p>
                  </a:txBody>
                  <a:tcPr marL="68575" marR="68575" marT="34300" marB="34300"/>
                </a:tc>
                <a:tc>
                  <a:txBody>
                    <a:bodyPr/>
                    <a:lstStyle/>
                    <a:p>
                      <a:pPr marL="0" marR="0" lvl="0" indent="0" algn="l" rtl="0">
                        <a:spcBef>
                          <a:spcPts val="0"/>
                        </a:spcBef>
                        <a:spcAft>
                          <a:spcPts val="0"/>
                        </a:spcAft>
                        <a:buNone/>
                      </a:pPr>
                      <a:r>
                        <a:rPr lang="en-US" sz="1400"/>
                        <a:t>Pre-Brexit - bound the UK ONLY on matters of EU law</a:t>
                      </a:r>
                      <a:endParaRPr sz="1400"/>
                    </a:p>
                  </a:txBody>
                  <a:tcPr marL="68575" marR="68575" marT="34300" marB="34300"/>
                </a:tc>
                <a:extLst>
                  <a:ext uri="{0D108BD9-81ED-4DB2-BD59-A6C34878D82A}">
                    <a16:rowId xmlns:a16="http://schemas.microsoft.com/office/drawing/2014/main" val="10001"/>
                  </a:ext>
                </a:extLst>
              </a:tr>
              <a:tr h="380875">
                <a:tc>
                  <a:txBody>
                    <a:bodyPr/>
                    <a:lstStyle/>
                    <a:p>
                      <a:pPr marL="0" marR="0" lvl="0" indent="0" algn="l" rtl="0">
                        <a:spcBef>
                          <a:spcPts val="0"/>
                        </a:spcBef>
                        <a:spcAft>
                          <a:spcPts val="0"/>
                        </a:spcAft>
                        <a:buNone/>
                      </a:pPr>
                      <a:r>
                        <a:rPr lang="en-US" sz="1400"/>
                        <a:t>Privy Council</a:t>
                      </a:r>
                      <a:endParaRPr sz="1400"/>
                    </a:p>
                  </a:txBody>
                  <a:tcPr marL="68575" marR="68575" marT="34300" marB="34300"/>
                </a:tc>
                <a:tc>
                  <a:txBody>
                    <a:bodyPr/>
                    <a:lstStyle/>
                    <a:p>
                      <a:pPr marL="0" marR="0" lvl="0" indent="0" algn="l" rtl="0">
                        <a:spcBef>
                          <a:spcPts val="0"/>
                        </a:spcBef>
                        <a:spcAft>
                          <a:spcPts val="0"/>
                        </a:spcAft>
                        <a:buNone/>
                      </a:pPr>
                      <a:r>
                        <a:rPr lang="en-US" sz="1400"/>
                        <a:t>Persuasive authority only</a:t>
                      </a:r>
                      <a:endParaRPr sz="1400"/>
                    </a:p>
                  </a:txBody>
                  <a:tcPr marL="68575" marR="68575" marT="34300" marB="34300"/>
                </a:tc>
                <a:extLst>
                  <a:ext uri="{0D108BD9-81ED-4DB2-BD59-A6C34878D82A}">
                    <a16:rowId xmlns:a16="http://schemas.microsoft.com/office/drawing/2014/main" val="10002"/>
                  </a:ext>
                </a:extLst>
              </a:tr>
              <a:tr h="380875">
                <a:tc>
                  <a:txBody>
                    <a:bodyPr/>
                    <a:lstStyle/>
                    <a:p>
                      <a:pPr marL="0" marR="0" lvl="0" indent="0" algn="l" rtl="0">
                        <a:spcBef>
                          <a:spcPts val="0"/>
                        </a:spcBef>
                        <a:spcAft>
                          <a:spcPts val="0"/>
                        </a:spcAft>
                        <a:buNone/>
                      </a:pPr>
                      <a:r>
                        <a:rPr lang="en-US" sz="1400"/>
                        <a:t>European Court of Human Rights</a:t>
                      </a:r>
                      <a:endParaRPr sz="1400"/>
                    </a:p>
                  </a:txBody>
                  <a:tcPr marL="68575" marR="68575" marT="34300" marB="34300"/>
                </a:tc>
                <a:tc>
                  <a:txBody>
                    <a:bodyPr/>
                    <a:lstStyle/>
                    <a:p>
                      <a:pPr marL="0" marR="0" lvl="0" indent="0" algn="l" rtl="0">
                        <a:spcBef>
                          <a:spcPts val="0"/>
                        </a:spcBef>
                        <a:spcAft>
                          <a:spcPts val="0"/>
                        </a:spcAft>
                        <a:buNone/>
                      </a:pPr>
                      <a:r>
                        <a:rPr lang="en-US" sz="1400"/>
                        <a:t>Persuasive authority only</a:t>
                      </a:r>
                      <a:endParaRPr sz="1400"/>
                    </a:p>
                  </a:txBody>
                  <a:tcPr marL="68575" marR="68575" marT="34300" marB="34300"/>
                </a:tc>
                <a:extLst>
                  <a:ext uri="{0D108BD9-81ED-4DB2-BD59-A6C34878D82A}">
                    <a16:rowId xmlns:a16="http://schemas.microsoft.com/office/drawing/2014/main" val="10003"/>
                  </a:ext>
                </a:extLst>
              </a:tr>
            </a:tbl>
          </a:graphicData>
        </a:graphic>
      </p:graphicFrame>
      <p:sp>
        <p:nvSpPr>
          <p:cNvPr id="254" name="Google Shape;254;p28"/>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fld id="{00000000-1234-1234-1234-123412341234}" type="slidenum">
              <a:rPr lang="en-US"/>
              <a:pPr/>
              <a:t>16</a:t>
            </a:fld>
            <a:endParaRPr/>
          </a:p>
        </p:txBody>
      </p:sp>
    </p:spTree>
    <p:extLst>
      <p:ext uri="{BB962C8B-B14F-4D97-AF65-F5344CB8AC3E}">
        <p14:creationId xmlns:p14="http://schemas.microsoft.com/office/powerpoint/2010/main" val="2673956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9"/>
          <p:cNvSpPr txBox="1">
            <a:spLocks noGrp="1"/>
          </p:cNvSpPr>
          <p:nvPr>
            <p:ph type="title"/>
          </p:nvPr>
        </p:nvSpPr>
        <p:spPr>
          <a:xfrm>
            <a:off x="1981201" y="381380"/>
            <a:ext cx="6546059" cy="922130"/>
          </a:xfrm>
          <a:prstGeom prst="rect">
            <a:avLst/>
          </a:prstGeom>
          <a:noFill/>
          <a:ln>
            <a:noFill/>
          </a:ln>
        </p:spPr>
        <p:txBody>
          <a:bodyPr spcFirstLastPara="1" vert="horz" wrap="square" lIns="0" tIns="0" rIns="0" bIns="0" rtlCol="0" anchor="ctr" anchorCtr="0">
            <a:normAutofit fontScale="90000"/>
          </a:bodyPr>
          <a:lstStyle/>
          <a:p>
            <a:pPr>
              <a:buSzPts val="2800"/>
            </a:pPr>
            <a:r>
              <a:rPr lang="en-US"/>
              <a:t>PRECEDENT AND THE COURTS</a:t>
            </a:r>
            <a:endParaRPr/>
          </a:p>
        </p:txBody>
      </p:sp>
      <p:graphicFrame>
        <p:nvGraphicFramePr>
          <p:cNvPr id="260" name="Google Shape;260;p29"/>
          <p:cNvGraphicFramePr/>
          <p:nvPr/>
        </p:nvGraphicFramePr>
        <p:xfrm>
          <a:off x="2049066" y="2576513"/>
          <a:ext cx="8018850" cy="2895760"/>
        </p:xfrm>
        <a:graphic>
          <a:graphicData uri="http://schemas.openxmlformats.org/drawingml/2006/table">
            <a:tbl>
              <a:tblPr firstRow="1" bandRow="1">
                <a:noFill/>
              </a:tblPr>
              <a:tblGrid>
                <a:gridCol w="4009425">
                  <a:extLst>
                    <a:ext uri="{9D8B030D-6E8A-4147-A177-3AD203B41FA5}">
                      <a16:colId xmlns:a16="http://schemas.microsoft.com/office/drawing/2014/main" val="20000"/>
                    </a:ext>
                  </a:extLst>
                </a:gridCol>
                <a:gridCol w="4009425">
                  <a:extLst>
                    <a:ext uri="{9D8B030D-6E8A-4147-A177-3AD203B41FA5}">
                      <a16:colId xmlns:a16="http://schemas.microsoft.com/office/drawing/2014/main" val="20001"/>
                    </a:ext>
                  </a:extLst>
                </a:gridCol>
              </a:tblGrid>
              <a:tr h="278125">
                <a:tc>
                  <a:txBody>
                    <a:bodyPr/>
                    <a:lstStyle/>
                    <a:p>
                      <a:pPr marL="0" marR="0" lvl="0" indent="0" algn="l" rtl="0">
                        <a:spcBef>
                          <a:spcPts val="0"/>
                        </a:spcBef>
                        <a:spcAft>
                          <a:spcPts val="0"/>
                        </a:spcAft>
                        <a:buNone/>
                      </a:pPr>
                      <a:r>
                        <a:rPr lang="en-US" sz="1400"/>
                        <a:t>Court </a:t>
                      </a:r>
                      <a:endParaRPr sz="1400"/>
                    </a:p>
                  </a:txBody>
                  <a:tcPr marL="68575" marR="68575" marT="34300" marB="34300"/>
                </a:tc>
                <a:tc>
                  <a:txBody>
                    <a:bodyPr/>
                    <a:lstStyle/>
                    <a:p>
                      <a:pPr marL="0" marR="0" lvl="0" indent="0" algn="l" rtl="0">
                        <a:spcBef>
                          <a:spcPts val="0"/>
                        </a:spcBef>
                        <a:spcAft>
                          <a:spcPts val="0"/>
                        </a:spcAft>
                        <a:buNone/>
                      </a:pPr>
                      <a:r>
                        <a:rPr lang="en-US" sz="1400"/>
                        <a:t>Status</a:t>
                      </a:r>
                      <a:endParaRPr sz="1400"/>
                    </a:p>
                  </a:txBody>
                  <a:tcPr marL="68575" marR="68575" marT="34300" marB="34300"/>
                </a:tc>
                <a:extLst>
                  <a:ext uri="{0D108BD9-81ED-4DB2-BD59-A6C34878D82A}">
                    <a16:rowId xmlns:a16="http://schemas.microsoft.com/office/drawing/2014/main" val="10000"/>
                  </a:ext>
                </a:extLst>
              </a:tr>
              <a:tr h="480050">
                <a:tc>
                  <a:txBody>
                    <a:bodyPr/>
                    <a:lstStyle/>
                    <a:p>
                      <a:pPr marL="0" marR="0" lvl="0" indent="0" algn="l" rtl="0">
                        <a:spcBef>
                          <a:spcPts val="0"/>
                        </a:spcBef>
                        <a:spcAft>
                          <a:spcPts val="0"/>
                        </a:spcAft>
                        <a:buNone/>
                      </a:pPr>
                      <a:r>
                        <a:rPr lang="en-US" sz="1400"/>
                        <a:t>Supreme Court</a:t>
                      </a:r>
                      <a:endParaRPr sz="1400"/>
                    </a:p>
                  </a:txBody>
                  <a:tcPr marL="68575" marR="68575" marT="34300" marB="34300"/>
                </a:tc>
                <a:tc>
                  <a:txBody>
                    <a:bodyPr/>
                    <a:lstStyle/>
                    <a:p>
                      <a:pPr marL="0" marR="0" lvl="0" indent="0" algn="l" rtl="0">
                        <a:spcBef>
                          <a:spcPts val="0"/>
                        </a:spcBef>
                        <a:spcAft>
                          <a:spcPts val="0"/>
                        </a:spcAft>
                        <a:buNone/>
                      </a:pPr>
                      <a:r>
                        <a:rPr lang="en-US" sz="1400"/>
                        <a:t>Binds all lowers courts and is generally bound by itself (see exceptions)</a:t>
                      </a:r>
                      <a:endParaRPr sz="1400"/>
                    </a:p>
                  </a:txBody>
                  <a:tcPr marL="68575" marR="68575" marT="34300" marB="34300"/>
                </a:tc>
                <a:extLst>
                  <a:ext uri="{0D108BD9-81ED-4DB2-BD59-A6C34878D82A}">
                    <a16:rowId xmlns:a16="http://schemas.microsoft.com/office/drawing/2014/main" val="10001"/>
                  </a:ext>
                </a:extLst>
              </a:tr>
              <a:tr h="480050">
                <a:tc>
                  <a:txBody>
                    <a:bodyPr/>
                    <a:lstStyle/>
                    <a:p>
                      <a:pPr marL="0" marR="0" lvl="0" indent="0" algn="l" rtl="0">
                        <a:spcBef>
                          <a:spcPts val="0"/>
                        </a:spcBef>
                        <a:spcAft>
                          <a:spcPts val="0"/>
                        </a:spcAft>
                        <a:buNone/>
                      </a:pPr>
                      <a:r>
                        <a:rPr lang="en-US" sz="1400"/>
                        <a:t>Court of Appeal</a:t>
                      </a:r>
                      <a:endParaRPr sz="1400"/>
                    </a:p>
                  </a:txBody>
                  <a:tcPr marL="68575" marR="68575" marT="34300" marB="34300"/>
                </a:tc>
                <a:tc>
                  <a:txBody>
                    <a:bodyPr/>
                    <a:lstStyle/>
                    <a:p>
                      <a:pPr marL="0" marR="0" lvl="0" indent="0" algn="l" rtl="0">
                        <a:spcBef>
                          <a:spcPts val="0"/>
                        </a:spcBef>
                        <a:spcAft>
                          <a:spcPts val="0"/>
                        </a:spcAft>
                        <a:buNone/>
                      </a:pPr>
                      <a:r>
                        <a:rPr lang="en-US" sz="1400"/>
                        <a:t>Bound by Supreme Court, binds all lower courts and is generally bound by itself (see exceptions)</a:t>
                      </a:r>
                      <a:endParaRPr sz="1400"/>
                    </a:p>
                  </a:txBody>
                  <a:tcPr marL="68575" marR="68575" marT="34300" marB="34300"/>
                </a:tc>
                <a:extLst>
                  <a:ext uri="{0D108BD9-81ED-4DB2-BD59-A6C34878D82A}">
                    <a16:rowId xmlns:a16="http://schemas.microsoft.com/office/drawing/2014/main" val="10002"/>
                  </a:ext>
                </a:extLst>
              </a:tr>
              <a:tr h="480050">
                <a:tc>
                  <a:txBody>
                    <a:bodyPr/>
                    <a:lstStyle/>
                    <a:p>
                      <a:pPr marL="0" marR="0" lvl="0" indent="0" algn="l" rtl="0">
                        <a:spcBef>
                          <a:spcPts val="0"/>
                        </a:spcBef>
                        <a:spcAft>
                          <a:spcPts val="0"/>
                        </a:spcAft>
                        <a:buNone/>
                      </a:pPr>
                      <a:r>
                        <a:rPr lang="en-US" sz="1400"/>
                        <a:t>Divisional Court</a:t>
                      </a:r>
                      <a:endParaRPr sz="1400"/>
                    </a:p>
                  </a:txBody>
                  <a:tcPr marL="68575" marR="68575" marT="34300" marB="34300"/>
                </a:tc>
                <a:tc>
                  <a:txBody>
                    <a:bodyPr/>
                    <a:lstStyle/>
                    <a:p>
                      <a:pPr marL="0" marR="0" lvl="0" indent="0" algn="l" rtl="0">
                        <a:spcBef>
                          <a:spcPts val="0"/>
                        </a:spcBef>
                        <a:spcAft>
                          <a:spcPts val="0"/>
                        </a:spcAft>
                        <a:buNone/>
                      </a:pPr>
                      <a:r>
                        <a:rPr lang="en-US" sz="1400"/>
                        <a:t>Bound by the Supreme Court and Court of Appeal, binds all lower courts and is generally bound by itself</a:t>
                      </a:r>
                      <a:endParaRPr sz="1400"/>
                    </a:p>
                  </a:txBody>
                  <a:tcPr marL="68575" marR="68575" marT="34300" marB="34300"/>
                </a:tc>
                <a:extLst>
                  <a:ext uri="{0D108BD9-81ED-4DB2-BD59-A6C34878D82A}">
                    <a16:rowId xmlns:a16="http://schemas.microsoft.com/office/drawing/2014/main" val="10003"/>
                  </a:ext>
                </a:extLst>
              </a:tr>
              <a:tr h="278125">
                <a:tc>
                  <a:txBody>
                    <a:bodyPr/>
                    <a:lstStyle/>
                    <a:p>
                      <a:pPr marL="0" marR="0" lvl="0" indent="0" algn="l" rtl="0">
                        <a:spcBef>
                          <a:spcPts val="0"/>
                        </a:spcBef>
                        <a:spcAft>
                          <a:spcPts val="0"/>
                        </a:spcAft>
                        <a:buNone/>
                      </a:pPr>
                      <a:r>
                        <a:rPr lang="en-US" sz="1400"/>
                        <a:t>County Court</a:t>
                      </a:r>
                      <a:endParaRPr sz="1400"/>
                    </a:p>
                  </a:txBody>
                  <a:tcPr marL="68575" marR="68575" marT="34300" marB="34300"/>
                </a:tc>
                <a:tc>
                  <a:txBody>
                    <a:bodyPr/>
                    <a:lstStyle/>
                    <a:p>
                      <a:pPr marL="0" marR="0" lvl="0" indent="0" algn="l" rtl="0">
                        <a:spcBef>
                          <a:spcPts val="0"/>
                        </a:spcBef>
                        <a:spcAft>
                          <a:spcPts val="0"/>
                        </a:spcAft>
                        <a:buNone/>
                      </a:pPr>
                      <a:r>
                        <a:rPr lang="en-US" sz="1400"/>
                        <a:t>Bound by all higher courts, binds no court</a:t>
                      </a:r>
                      <a:endParaRPr sz="1400"/>
                    </a:p>
                  </a:txBody>
                  <a:tcPr marL="68575" marR="68575" marT="34300" marB="34300"/>
                </a:tc>
                <a:extLst>
                  <a:ext uri="{0D108BD9-81ED-4DB2-BD59-A6C34878D82A}">
                    <a16:rowId xmlns:a16="http://schemas.microsoft.com/office/drawing/2014/main" val="10004"/>
                  </a:ext>
                </a:extLst>
              </a:tr>
              <a:tr h="278125">
                <a:tc>
                  <a:txBody>
                    <a:bodyPr/>
                    <a:lstStyle/>
                    <a:p>
                      <a:pPr marL="0" marR="0" lvl="0" indent="0" algn="l" rtl="0">
                        <a:spcBef>
                          <a:spcPts val="0"/>
                        </a:spcBef>
                        <a:spcAft>
                          <a:spcPts val="0"/>
                        </a:spcAft>
                        <a:buNone/>
                      </a:pPr>
                      <a:r>
                        <a:rPr lang="en-US" sz="1400"/>
                        <a:t>Crown Court</a:t>
                      </a:r>
                      <a:endParaRPr sz="1400"/>
                    </a:p>
                  </a:txBody>
                  <a:tcPr marL="68575" marR="68575" marT="34300" marB="34300"/>
                </a:tc>
                <a:tc>
                  <a:txBody>
                    <a:bodyPr/>
                    <a:lstStyle/>
                    <a:p>
                      <a:pPr marL="0" marR="0" lvl="0" indent="0" algn="l" rtl="0">
                        <a:spcBef>
                          <a:spcPts val="0"/>
                        </a:spcBef>
                        <a:spcAft>
                          <a:spcPts val="0"/>
                        </a:spcAft>
                        <a:buNone/>
                      </a:pPr>
                      <a:r>
                        <a:rPr lang="en-US" sz="1400"/>
                        <a:t>Bound by all higher courts, binds no court</a:t>
                      </a:r>
                      <a:endParaRPr sz="1400"/>
                    </a:p>
                  </a:txBody>
                  <a:tcPr marL="68575" marR="68575" marT="34300" marB="34300"/>
                </a:tc>
                <a:extLst>
                  <a:ext uri="{0D108BD9-81ED-4DB2-BD59-A6C34878D82A}">
                    <a16:rowId xmlns:a16="http://schemas.microsoft.com/office/drawing/2014/main" val="10005"/>
                  </a:ext>
                </a:extLst>
              </a:tr>
              <a:tr h="278125">
                <a:tc>
                  <a:txBody>
                    <a:bodyPr/>
                    <a:lstStyle/>
                    <a:p>
                      <a:pPr marL="0" marR="0" lvl="0" indent="0" algn="l" rtl="0">
                        <a:spcBef>
                          <a:spcPts val="0"/>
                        </a:spcBef>
                        <a:spcAft>
                          <a:spcPts val="0"/>
                        </a:spcAft>
                        <a:buNone/>
                      </a:pPr>
                      <a:r>
                        <a:rPr lang="en-US" sz="1400"/>
                        <a:t>Family Court</a:t>
                      </a:r>
                      <a:endParaRPr sz="1400"/>
                    </a:p>
                  </a:txBody>
                  <a:tcPr marL="68575" marR="68575" marT="34300" marB="34300"/>
                </a:tc>
                <a:tc>
                  <a:txBody>
                    <a:bodyPr/>
                    <a:lstStyle/>
                    <a:p>
                      <a:pPr marL="0" marR="0" lvl="0" indent="0" algn="l" rtl="0">
                        <a:spcBef>
                          <a:spcPts val="0"/>
                        </a:spcBef>
                        <a:spcAft>
                          <a:spcPts val="0"/>
                        </a:spcAft>
                        <a:buNone/>
                      </a:pPr>
                      <a:r>
                        <a:rPr lang="en-US" sz="1400"/>
                        <a:t>Bound by all higher courts, binds no court</a:t>
                      </a:r>
                      <a:endParaRPr sz="1400"/>
                    </a:p>
                  </a:txBody>
                  <a:tcPr marL="68575" marR="68575" marT="34300" marB="34300"/>
                </a:tc>
                <a:extLst>
                  <a:ext uri="{0D108BD9-81ED-4DB2-BD59-A6C34878D82A}">
                    <a16:rowId xmlns:a16="http://schemas.microsoft.com/office/drawing/2014/main" val="10006"/>
                  </a:ext>
                </a:extLst>
              </a:tr>
              <a:tr h="278125">
                <a:tc>
                  <a:txBody>
                    <a:bodyPr/>
                    <a:lstStyle/>
                    <a:p>
                      <a:pPr marL="0" marR="0" lvl="0" indent="0" algn="l" rtl="0">
                        <a:spcBef>
                          <a:spcPts val="0"/>
                        </a:spcBef>
                        <a:spcAft>
                          <a:spcPts val="0"/>
                        </a:spcAft>
                        <a:buNone/>
                      </a:pPr>
                      <a:r>
                        <a:rPr lang="en-US" sz="1400"/>
                        <a:t>Magistrates’ Court</a:t>
                      </a:r>
                      <a:endParaRPr sz="1400"/>
                    </a:p>
                  </a:txBody>
                  <a:tcPr marL="68575" marR="68575" marT="34300" marB="34300"/>
                </a:tc>
                <a:tc>
                  <a:txBody>
                    <a:bodyPr/>
                    <a:lstStyle/>
                    <a:p>
                      <a:pPr marL="0" marR="0" lvl="0" indent="0" algn="l" rtl="0">
                        <a:spcBef>
                          <a:spcPts val="0"/>
                        </a:spcBef>
                        <a:spcAft>
                          <a:spcPts val="0"/>
                        </a:spcAft>
                        <a:buNone/>
                      </a:pPr>
                      <a:r>
                        <a:rPr lang="en-US" sz="1400"/>
                        <a:t>Bound by all higher courts, binds no court</a:t>
                      </a:r>
                      <a:endParaRPr sz="1400"/>
                    </a:p>
                  </a:txBody>
                  <a:tcPr marL="68575" marR="68575" marT="34300" marB="34300"/>
                </a:tc>
                <a:extLst>
                  <a:ext uri="{0D108BD9-81ED-4DB2-BD59-A6C34878D82A}">
                    <a16:rowId xmlns:a16="http://schemas.microsoft.com/office/drawing/2014/main" val="10007"/>
                  </a:ext>
                </a:extLst>
              </a:tr>
            </a:tbl>
          </a:graphicData>
        </a:graphic>
      </p:graphicFrame>
      <p:sp>
        <p:nvSpPr>
          <p:cNvPr id="261" name="Google Shape;261;p29"/>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fld id="{00000000-1234-1234-1234-123412341234}" type="slidenum">
              <a:rPr lang="en-US"/>
              <a:pPr/>
              <a:t>17</a:t>
            </a:fld>
            <a:endParaRPr/>
          </a:p>
        </p:txBody>
      </p:sp>
    </p:spTree>
    <p:extLst>
      <p:ext uri="{BB962C8B-B14F-4D97-AF65-F5344CB8AC3E}">
        <p14:creationId xmlns:p14="http://schemas.microsoft.com/office/powerpoint/2010/main" val="413937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0"/>
          <p:cNvSpPr txBox="1">
            <a:spLocks noGrp="1"/>
          </p:cNvSpPr>
          <p:nvPr>
            <p:ph type="title"/>
          </p:nvPr>
        </p:nvSpPr>
        <p:spPr>
          <a:xfrm>
            <a:off x="1981201" y="381380"/>
            <a:ext cx="6546059" cy="922130"/>
          </a:xfrm>
          <a:prstGeom prst="rect">
            <a:avLst/>
          </a:prstGeom>
          <a:noFill/>
          <a:ln>
            <a:noFill/>
          </a:ln>
        </p:spPr>
        <p:txBody>
          <a:bodyPr spcFirstLastPara="1" vert="horz" wrap="square" lIns="0" tIns="0" rIns="0" bIns="0" rtlCol="0" anchor="ctr" anchorCtr="0">
            <a:normAutofit/>
          </a:bodyPr>
          <a:lstStyle/>
          <a:p>
            <a:pPr>
              <a:buSzPts val="2800"/>
            </a:pPr>
            <a:r>
              <a:rPr lang="en-US"/>
              <a:t>THE SUPREME COURT</a:t>
            </a:r>
            <a:endParaRPr/>
          </a:p>
        </p:txBody>
      </p:sp>
      <p:grpSp>
        <p:nvGrpSpPr>
          <p:cNvPr id="267" name="Google Shape;267;p30"/>
          <p:cNvGrpSpPr/>
          <p:nvPr/>
        </p:nvGrpSpPr>
        <p:grpSpPr>
          <a:xfrm>
            <a:off x="1981200" y="1840899"/>
            <a:ext cx="8229600" cy="4151931"/>
            <a:chOff x="0" y="211346"/>
            <a:chExt cx="8229600" cy="4151931"/>
          </a:xfrm>
        </p:grpSpPr>
        <p:sp>
          <p:nvSpPr>
            <p:cNvPr id="268" name="Google Shape;268;p30"/>
            <p:cNvSpPr/>
            <p:nvPr/>
          </p:nvSpPr>
          <p:spPr>
            <a:xfrm>
              <a:off x="411480" y="2343080"/>
              <a:ext cx="3291840" cy="493050"/>
            </a:xfrm>
            <a:prstGeom prst="rect">
              <a:avLst/>
            </a:prstGeom>
            <a:noFill/>
            <a:ln>
              <a:noFill/>
            </a:ln>
          </p:spPr>
          <p:txBody>
            <a:bodyPr spcFirstLastPara="1" wrap="square" lIns="91425" tIns="91425" rIns="91425" bIns="91425" anchor="ctr" anchorCtr="0">
              <a:noAutofit/>
            </a:bodyPr>
            <a:lstStyle/>
            <a:p>
              <a:endParaRPr/>
            </a:p>
          </p:txBody>
        </p:sp>
        <p:sp>
          <p:nvSpPr>
            <p:cNvPr id="269" name="Google Shape;269;p30"/>
            <p:cNvSpPr txBox="1"/>
            <p:nvPr/>
          </p:nvSpPr>
          <p:spPr>
            <a:xfrm>
              <a:off x="411480" y="2343080"/>
              <a:ext cx="3291840" cy="493050"/>
            </a:xfrm>
            <a:prstGeom prst="rect">
              <a:avLst/>
            </a:prstGeom>
            <a:noFill/>
            <a:ln>
              <a:noFill/>
            </a:ln>
          </p:spPr>
          <p:txBody>
            <a:bodyPr spcFirstLastPara="1" wrap="square" lIns="0" tIns="0" rIns="0" bIns="0" anchor="t" anchorCtr="1">
              <a:noAutofit/>
            </a:bodyPr>
            <a:lstStyle/>
            <a:p>
              <a:pPr algn="ctr">
                <a:lnSpc>
                  <a:spcPct val="90000"/>
                </a:lnSpc>
                <a:buClr>
                  <a:schemeClr val="dk1"/>
                </a:buClr>
                <a:buSzPts val="2000"/>
              </a:pPr>
              <a:endParaRPr sz="2000">
                <a:solidFill>
                  <a:schemeClr val="dk1"/>
                </a:solidFill>
                <a:latin typeface="Corbel"/>
                <a:ea typeface="Corbel"/>
                <a:cs typeface="Corbel"/>
                <a:sym typeface="Corbel"/>
              </a:endParaRPr>
            </a:p>
          </p:txBody>
        </p:sp>
        <p:sp>
          <p:nvSpPr>
            <p:cNvPr id="270" name="Google Shape;270;p30"/>
            <p:cNvSpPr/>
            <p:nvPr/>
          </p:nvSpPr>
          <p:spPr>
            <a:xfrm>
              <a:off x="0" y="2094373"/>
              <a:ext cx="8229600" cy="174531"/>
            </a:xfrm>
            <a:prstGeom prst="rect">
              <a:avLst/>
            </a:prstGeom>
            <a:solidFill>
              <a:srgbClr val="EB631B"/>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endParaRPr/>
            </a:p>
          </p:txBody>
        </p:sp>
        <p:sp>
          <p:nvSpPr>
            <p:cNvPr id="271" name="Google Shape;271;p30"/>
            <p:cNvSpPr/>
            <p:nvPr/>
          </p:nvSpPr>
          <p:spPr>
            <a:xfrm>
              <a:off x="246888" y="629811"/>
              <a:ext cx="3621024" cy="722804"/>
            </a:xfrm>
            <a:prstGeom prst="rect">
              <a:avLst/>
            </a:prstGeom>
            <a:solidFill>
              <a:srgbClr val="F7D2CB">
                <a:alpha val="89803"/>
              </a:srgbClr>
            </a:solidFill>
            <a:ln w="25400" cap="flat" cmpd="sng">
              <a:solidFill>
                <a:srgbClr val="F7D2CB">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2" name="Google Shape;272;p30"/>
            <p:cNvSpPr txBox="1"/>
            <p:nvPr/>
          </p:nvSpPr>
          <p:spPr>
            <a:xfrm>
              <a:off x="246888" y="629811"/>
              <a:ext cx="3621024" cy="722804"/>
            </a:xfrm>
            <a:prstGeom prst="rect">
              <a:avLst/>
            </a:prstGeom>
            <a:noFill/>
            <a:ln>
              <a:noFill/>
            </a:ln>
          </p:spPr>
          <p:txBody>
            <a:bodyPr spcFirstLastPara="1" wrap="square" lIns="142875" tIns="142875" rIns="142875" bIns="142875" anchor="ctr" anchorCtr="0">
              <a:noAutofit/>
            </a:bodyPr>
            <a:lstStyle/>
            <a:p>
              <a:pPr>
                <a:lnSpc>
                  <a:spcPct val="90000"/>
                </a:lnSpc>
                <a:buClr>
                  <a:schemeClr val="dk1"/>
                </a:buClr>
                <a:buSzPts val="1500"/>
              </a:pPr>
              <a:r>
                <a:rPr lang="en-US" sz="1500">
                  <a:solidFill>
                    <a:schemeClr val="dk1"/>
                  </a:solidFill>
                  <a:latin typeface="Corbel"/>
                  <a:ea typeface="Corbel"/>
                  <a:cs typeface="Corbel"/>
                  <a:sym typeface="Corbel"/>
                </a:rPr>
                <a:t>Pre-1966 the House of Lords were bound by their own previous decisions</a:t>
              </a:r>
              <a:endParaRPr/>
            </a:p>
          </p:txBody>
        </p:sp>
        <p:cxnSp>
          <p:nvCxnSpPr>
            <p:cNvPr id="273" name="Google Shape;273;p30"/>
            <p:cNvCxnSpPr/>
            <p:nvPr/>
          </p:nvCxnSpPr>
          <p:spPr>
            <a:xfrm>
              <a:off x="2057400" y="1352616"/>
              <a:ext cx="0" cy="741757"/>
            </a:xfrm>
            <a:prstGeom prst="straightConnector1">
              <a:avLst/>
            </a:prstGeom>
            <a:solidFill>
              <a:srgbClr val="EB631B"/>
            </a:solidFill>
            <a:ln w="9525" cap="flat" cmpd="sng">
              <a:solidFill>
                <a:srgbClr val="EB631B"/>
              </a:solidFill>
              <a:prstDash val="dash"/>
              <a:round/>
              <a:headEnd type="none" w="sm" len="sm"/>
              <a:tailEnd type="none" w="sm" len="sm"/>
            </a:ln>
            <a:effectLst>
              <a:outerShdw blurRad="40000" dist="20000" dir="5400000" rotWithShape="0">
                <a:srgbClr val="000000">
                  <a:alpha val="37647"/>
                </a:srgbClr>
              </a:outerShdw>
            </a:effectLst>
          </p:spPr>
        </p:cxnSp>
        <p:sp>
          <p:nvSpPr>
            <p:cNvPr id="274" name="Google Shape;274;p30"/>
            <p:cNvSpPr/>
            <p:nvPr/>
          </p:nvSpPr>
          <p:spPr>
            <a:xfrm>
              <a:off x="2468880" y="1527147"/>
              <a:ext cx="3291840" cy="493050"/>
            </a:xfrm>
            <a:prstGeom prst="rect">
              <a:avLst/>
            </a:prstGeom>
            <a:noFill/>
            <a:ln>
              <a:noFill/>
            </a:ln>
          </p:spPr>
          <p:txBody>
            <a:bodyPr spcFirstLastPara="1" wrap="square" lIns="91425" tIns="91425" rIns="91425" bIns="91425" anchor="ctr" anchorCtr="0">
              <a:noAutofit/>
            </a:bodyPr>
            <a:lstStyle/>
            <a:p>
              <a:endParaRPr/>
            </a:p>
          </p:txBody>
        </p:sp>
        <p:sp>
          <p:nvSpPr>
            <p:cNvPr id="275" name="Google Shape;275;p30"/>
            <p:cNvSpPr txBox="1"/>
            <p:nvPr/>
          </p:nvSpPr>
          <p:spPr>
            <a:xfrm>
              <a:off x="2468880" y="1527147"/>
              <a:ext cx="3291840" cy="493050"/>
            </a:xfrm>
            <a:prstGeom prst="rect">
              <a:avLst/>
            </a:prstGeom>
            <a:noFill/>
            <a:ln>
              <a:noFill/>
            </a:ln>
          </p:spPr>
          <p:txBody>
            <a:bodyPr spcFirstLastPara="1" wrap="square" lIns="0" tIns="0" rIns="0" bIns="0" anchor="b" anchorCtr="1">
              <a:noAutofit/>
            </a:bodyPr>
            <a:lstStyle/>
            <a:p>
              <a:pPr algn="ctr">
                <a:lnSpc>
                  <a:spcPct val="90000"/>
                </a:lnSpc>
                <a:buClr>
                  <a:schemeClr val="dk1"/>
                </a:buClr>
                <a:buSzPts val="2000"/>
              </a:pPr>
              <a:r>
                <a:rPr lang="en-US" sz="2000" b="1">
                  <a:solidFill>
                    <a:schemeClr val="dk1"/>
                  </a:solidFill>
                  <a:latin typeface="Corbel"/>
                  <a:ea typeface="Corbel"/>
                  <a:cs typeface="Corbel"/>
                  <a:sym typeface="Corbel"/>
                </a:rPr>
                <a:t>1966</a:t>
              </a:r>
              <a:endParaRPr/>
            </a:p>
          </p:txBody>
        </p:sp>
        <p:sp>
          <p:nvSpPr>
            <p:cNvPr id="276" name="Google Shape;276;p30"/>
            <p:cNvSpPr/>
            <p:nvPr/>
          </p:nvSpPr>
          <p:spPr>
            <a:xfrm>
              <a:off x="2304288" y="3010661"/>
              <a:ext cx="3621024" cy="1352616"/>
            </a:xfrm>
            <a:prstGeom prst="rect">
              <a:avLst/>
            </a:prstGeom>
            <a:solidFill>
              <a:srgbClr val="F7D2CB">
                <a:alpha val="89803"/>
              </a:srgbClr>
            </a:solidFill>
            <a:ln w="25400" cap="flat" cmpd="sng">
              <a:solidFill>
                <a:srgbClr val="F7D2CB">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7" name="Google Shape;277;p30"/>
            <p:cNvSpPr txBox="1"/>
            <p:nvPr/>
          </p:nvSpPr>
          <p:spPr>
            <a:xfrm>
              <a:off x="2304288" y="3010661"/>
              <a:ext cx="3621024" cy="1352616"/>
            </a:xfrm>
            <a:prstGeom prst="rect">
              <a:avLst/>
            </a:prstGeom>
            <a:noFill/>
            <a:ln>
              <a:noFill/>
            </a:ln>
          </p:spPr>
          <p:txBody>
            <a:bodyPr spcFirstLastPara="1" wrap="square" lIns="142875" tIns="142875" rIns="142875" bIns="142875" anchor="ctr" anchorCtr="0">
              <a:noAutofit/>
            </a:bodyPr>
            <a:lstStyle/>
            <a:p>
              <a:pPr>
                <a:lnSpc>
                  <a:spcPct val="90000"/>
                </a:lnSpc>
                <a:buClr>
                  <a:schemeClr val="dk1"/>
                </a:buClr>
                <a:buSzPts val="1500"/>
              </a:pPr>
              <a:r>
                <a:rPr lang="en-US" sz="1500">
                  <a:solidFill>
                    <a:schemeClr val="dk1"/>
                  </a:solidFill>
                  <a:latin typeface="Corbel"/>
                  <a:ea typeface="Corbel"/>
                  <a:cs typeface="Corbel"/>
                  <a:sym typeface="Corbel"/>
                </a:rPr>
                <a:t>Practice Statement (Judicial Precedent)(1966) - The House of Lords could depart from a previous decision where it appeared ‘right to do so’. E.g. </a:t>
              </a:r>
              <a:r>
                <a:rPr lang="en-US" sz="1500" i="1">
                  <a:solidFill>
                    <a:schemeClr val="dk1"/>
                  </a:solidFill>
                  <a:latin typeface="Corbel"/>
                  <a:ea typeface="Corbel"/>
                  <a:cs typeface="Corbel"/>
                  <a:sym typeface="Corbel"/>
                </a:rPr>
                <a:t>R v Shivpuri</a:t>
              </a:r>
              <a:r>
                <a:rPr lang="en-US" sz="1500">
                  <a:solidFill>
                    <a:schemeClr val="dk1"/>
                  </a:solidFill>
                  <a:latin typeface="Corbel"/>
                  <a:ea typeface="Corbel"/>
                  <a:cs typeface="Corbel"/>
                  <a:sym typeface="Corbel"/>
                </a:rPr>
                <a:t> [1987]</a:t>
              </a:r>
              <a:endParaRPr/>
            </a:p>
          </p:txBody>
        </p:sp>
        <p:cxnSp>
          <p:nvCxnSpPr>
            <p:cNvPr id="278" name="Google Shape;278;p30"/>
            <p:cNvCxnSpPr/>
            <p:nvPr/>
          </p:nvCxnSpPr>
          <p:spPr>
            <a:xfrm>
              <a:off x="4114800" y="2268904"/>
              <a:ext cx="0" cy="741757"/>
            </a:xfrm>
            <a:prstGeom prst="straightConnector1">
              <a:avLst/>
            </a:prstGeom>
            <a:solidFill>
              <a:srgbClr val="EB631B"/>
            </a:solidFill>
            <a:ln w="9525" cap="flat" cmpd="sng">
              <a:solidFill>
                <a:srgbClr val="EB631B"/>
              </a:solidFill>
              <a:prstDash val="dash"/>
              <a:round/>
              <a:headEnd type="none" w="sm" len="sm"/>
              <a:tailEnd type="none" w="sm" len="sm"/>
            </a:ln>
            <a:effectLst>
              <a:outerShdw blurRad="40000" dist="20000" dir="5400000" rotWithShape="0">
                <a:srgbClr val="000000">
                  <a:alpha val="37647"/>
                </a:srgbClr>
              </a:outerShdw>
            </a:effectLst>
          </p:spPr>
        </p:cxnSp>
        <p:sp>
          <p:nvSpPr>
            <p:cNvPr id="279" name="Google Shape;279;p30"/>
            <p:cNvSpPr/>
            <p:nvPr/>
          </p:nvSpPr>
          <p:spPr>
            <a:xfrm>
              <a:off x="1885292" y="2115088"/>
              <a:ext cx="109081" cy="109081"/>
            </a:xfrm>
            <a:prstGeom prst="ellipse">
              <a:avLst/>
            </a:prstGeom>
            <a:solidFill>
              <a:schemeClr val="lt1">
                <a:alpha val="89803"/>
              </a:schemeClr>
            </a:solidFill>
            <a:ln>
              <a:noFill/>
            </a:ln>
          </p:spPr>
          <p:txBody>
            <a:bodyPr spcFirstLastPara="1" wrap="square" lIns="91425" tIns="91425" rIns="91425" bIns="91425" anchor="ctr" anchorCtr="0">
              <a:noAutofit/>
            </a:bodyPr>
            <a:lstStyle/>
            <a:p>
              <a:endParaRPr/>
            </a:p>
          </p:txBody>
        </p:sp>
        <p:sp>
          <p:nvSpPr>
            <p:cNvPr id="280" name="Google Shape;280;p30"/>
            <p:cNvSpPr/>
            <p:nvPr/>
          </p:nvSpPr>
          <p:spPr>
            <a:xfrm>
              <a:off x="4060259" y="2127098"/>
              <a:ext cx="109081" cy="109081"/>
            </a:xfrm>
            <a:prstGeom prst="ellipse">
              <a:avLst/>
            </a:prstGeom>
            <a:solidFill>
              <a:schemeClr val="lt1">
                <a:alpha val="89803"/>
              </a:schemeClr>
            </a:solidFill>
            <a:ln>
              <a:noFill/>
            </a:ln>
          </p:spPr>
          <p:txBody>
            <a:bodyPr spcFirstLastPara="1" wrap="square" lIns="91425" tIns="91425" rIns="91425" bIns="91425" anchor="ctr" anchorCtr="0">
              <a:noAutofit/>
            </a:bodyPr>
            <a:lstStyle/>
            <a:p>
              <a:endParaRPr/>
            </a:p>
          </p:txBody>
        </p:sp>
        <p:sp>
          <p:nvSpPr>
            <p:cNvPr id="281" name="Google Shape;281;p30"/>
            <p:cNvSpPr/>
            <p:nvPr/>
          </p:nvSpPr>
          <p:spPr>
            <a:xfrm>
              <a:off x="4526280" y="2343080"/>
              <a:ext cx="3291840" cy="493050"/>
            </a:xfrm>
            <a:prstGeom prst="rect">
              <a:avLst/>
            </a:prstGeom>
            <a:noFill/>
            <a:ln>
              <a:noFill/>
            </a:ln>
          </p:spPr>
          <p:txBody>
            <a:bodyPr spcFirstLastPara="1" wrap="square" lIns="91425" tIns="91425" rIns="91425" bIns="91425" anchor="ctr" anchorCtr="0">
              <a:noAutofit/>
            </a:bodyPr>
            <a:lstStyle/>
            <a:p>
              <a:endParaRPr/>
            </a:p>
          </p:txBody>
        </p:sp>
        <p:sp>
          <p:nvSpPr>
            <p:cNvPr id="282" name="Google Shape;282;p30"/>
            <p:cNvSpPr txBox="1"/>
            <p:nvPr/>
          </p:nvSpPr>
          <p:spPr>
            <a:xfrm>
              <a:off x="4526280" y="2343080"/>
              <a:ext cx="3291840" cy="493050"/>
            </a:xfrm>
            <a:prstGeom prst="rect">
              <a:avLst/>
            </a:prstGeom>
            <a:noFill/>
            <a:ln>
              <a:noFill/>
            </a:ln>
          </p:spPr>
          <p:txBody>
            <a:bodyPr spcFirstLastPara="1" wrap="square" lIns="0" tIns="0" rIns="0" bIns="0" anchor="t" anchorCtr="1">
              <a:noAutofit/>
            </a:bodyPr>
            <a:lstStyle/>
            <a:p>
              <a:pPr algn="ctr">
                <a:lnSpc>
                  <a:spcPct val="90000"/>
                </a:lnSpc>
                <a:buClr>
                  <a:schemeClr val="dk1"/>
                </a:buClr>
                <a:buSzPts val="2000"/>
              </a:pPr>
              <a:r>
                <a:rPr lang="en-US" sz="2000" b="1">
                  <a:solidFill>
                    <a:schemeClr val="dk1"/>
                  </a:solidFill>
                  <a:latin typeface="Corbel"/>
                  <a:ea typeface="Corbel"/>
                  <a:cs typeface="Corbel"/>
                  <a:sym typeface="Corbel"/>
                </a:rPr>
                <a:t>Oct. 2009</a:t>
              </a:r>
              <a:endParaRPr/>
            </a:p>
          </p:txBody>
        </p:sp>
        <p:sp>
          <p:nvSpPr>
            <p:cNvPr id="283" name="Google Shape;283;p30"/>
            <p:cNvSpPr/>
            <p:nvPr/>
          </p:nvSpPr>
          <p:spPr>
            <a:xfrm>
              <a:off x="4361688" y="211346"/>
              <a:ext cx="3621024" cy="1141269"/>
            </a:xfrm>
            <a:prstGeom prst="rect">
              <a:avLst/>
            </a:prstGeom>
            <a:solidFill>
              <a:srgbClr val="F7D2CB">
                <a:alpha val="89803"/>
              </a:srgbClr>
            </a:solidFill>
            <a:ln w="25400" cap="flat" cmpd="sng">
              <a:solidFill>
                <a:srgbClr val="F7D2CB">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4" name="Google Shape;284;p30"/>
            <p:cNvSpPr txBox="1"/>
            <p:nvPr/>
          </p:nvSpPr>
          <p:spPr>
            <a:xfrm>
              <a:off x="4361688" y="211346"/>
              <a:ext cx="3621024" cy="1141269"/>
            </a:xfrm>
            <a:prstGeom prst="rect">
              <a:avLst/>
            </a:prstGeom>
            <a:noFill/>
            <a:ln>
              <a:noFill/>
            </a:ln>
          </p:spPr>
          <p:txBody>
            <a:bodyPr spcFirstLastPara="1" wrap="square" lIns="142875" tIns="142875" rIns="142875" bIns="142875" anchor="ctr" anchorCtr="0">
              <a:noAutofit/>
            </a:bodyPr>
            <a:lstStyle/>
            <a:p>
              <a:pPr>
                <a:lnSpc>
                  <a:spcPct val="90000"/>
                </a:lnSpc>
                <a:buClr>
                  <a:schemeClr val="dk1"/>
                </a:buClr>
                <a:buSzPts val="1500"/>
              </a:pPr>
              <a:r>
                <a:rPr lang="en-US" sz="1500">
                  <a:solidFill>
                    <a:schemeClr val="dk1"/>
                  </a:solidFill>
                  <a:latin typeface="Corbel"/>
                  <a:ea typeface="Corbel"/>
                  <a:cs typeface="Corbel"/>
                  <a:sym typeface="Corbel"/>
                </a:rPr>
                <a:t>After creation of the Supreme Court in October 2009 - it has been confirmed that the same approach applies (</a:t>
              </a:r>
              <a:r>
                <a:rPr lang="en-US" sz="1500" i="1">
                  <a:solidFill>
                    <a:schemeClr val="dk1"/>
                  </a:solidFill>
                  <a:latin typeface="Corbel"/>
                  <a:ea typeface="Corbel"/>
                  <a:cs typeface="Corbel"/>
                  <a:sym typeface="Corbel"/>
                </a:rPr>
                <a:t>Austin v Mayor and Burgesses of the LBC </a:t>
              </a:r>
              <a:r>
                <a:rPr lang="en-US" sz="1500">
                  <a:solidFill>
                    <a:schemeClr val="dk1"/>
                  </a:solidFill>
                  <a:latin typeface="Corbel"/>
                  <a:ea typeface="Corbel"/>
                  <a:cs typeface="Corbel"/>
                  <a:sym typeface="Corbel"/>
                </a:rPr>
                <a:t>(2010)).</a:t>
              </a:r>
              <a:endParaRPr/>
            </a:p>
          </p:txBody>
        </p:sp>
        <p:cxnSp>
          <p:nvCxnSpPr>
            <p:cNvPr id="285" name="Google Shape;285;p30"/>
            <p:cNvCxnSpPr/>
            <p:nvPr/>
          </p:nvCxnSpPr>
          <p:spPr>
            <a:xfrm>
              <a:off x="6172199" y="1352616"/>
              <a:ext cx="0" cy="741757"/>
            </a:xfrm>
            <a:prstGeom prst="straightConnector1">
              <a:avLst/>
            </a:prstGeom>
            <a:solidFill>
              <a:srgbClr val="EB631B"/>
            </a:solidFill>
            <a:ln w="9525" cap="flat" cmpd="sng">
              <a:solidFill>
                <a:srgbClr val="EB631B"/>
              </a:solidFill>
              <a:prstDash val="dash"/>
              <a:round/>
              <a:headEnd type="none" w="sm" len="sm"/>
              <a:tailEnd type="none" w="sm" len="sm"/>
            </a:ln>
            <a:effectLst>
              <a:outerShdw blurRad="40000" dist="20000" dir="5400000" rotWithShape="0">
                <a:srgbClr val="000000">
                  <a:alpha val="37647"/>
                </a:srgbClr>
              </a:outerShdw>
            </a:effectLst>
          </p:spPr>
        </p:cxnSp>
        <p:sp>
          <p:nvSpPr>
            <p:cNvPr id="286" name="Google Shape;286;p30"/>
            <p:cNvSpPr/>
            <p:nvPr/>
          </p:nvSpPr>
          <p:spPr>
            <a:xfrm>
              <a:off x="6117659" y="2127098"/>
              <a:ext cx="109081" cy="109081"/>
            </a:xfrm>
            <a:prstGeom prst="ellipse">
              <a:avLst/>
            </a:prstGeom>
            <a:solidFill>
              <a:schemeClr val="lt1">
                <a:alpha val="89803"/>
              </a:schemeClr>
            </a:solidFill>
            <a:ln>
              <a:noFill/>
            </a:ln>
          </p:spPr>
          <p:txBody>
            <a:bodyPr spcFirstLastPara="1" wrap="square" lIns="91425" tIns="91425" rIns="91425" bIns="91425" anchor="ctr" anchorCtr="0">
              <a:noAutofit/>
            </a:bodyPr>
            <a:lstStyle/>
            <a:p>
              <a:endParaRPr/>
            </a:p>
          </p:txBody>
        </p:sp>
      </p:grpSp>
      <p:sp>
        <p:nvSpPr>
          <p:cNvPr id="287" name="Google Shape;287;p30"/>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fld id="{00000000-1234-1234-1234-123412341234}" type="slidenum">
              <a:rPr lang="en-US"/>
              <a:pPr/>
              <a:t>18</a:t>
            </a:fld>
            <a:endParaRPr/>
          </a:p>
        </p:txBody>
      </p:sp>
    </p:spTree>
    <p:extLst>
      <p:ext uri="{BB962C8B-B14F-4D97-AF65-F5344CB8AC3E}">
        <p14:creationId xmlns:p14="http://schemas.microsoft.com/office/powerpoint/2010/main" val="3387361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F58033A2-C0B0-6782-03F1-A47D1EA2E2C5}"/>
              </a:ext>
            </a:extLst>
          </p:cNvPr>
          <p:cNvSpPr>
            <a:spLocks noGrp="1"/>
          </p:cNvSpPr>
          <p:nvPr>
            <p:ph type="title"/>
          </p:nvPr>
        </p:nvSpPr>
        <p:spPr>
          <a:xfrm>
            <a:off x="609601" y="381380"/>
            <a:ext cx="8728079" cy="922130"/>
          </a:xfrm>
        </p:spPr>
        <p:txBody>
          <a:bodyPr wrap="square" anchor="ctr">
            <a:normAutofit/>
          </a:bodyPr>
          <a:lstStyle/>
          <a:p>
            <a:pPr eaLnBrk="1" hangingPunct="1">
              <a:defRPr/>
            </a:pPr>
            <a:r>
              <a:rPr lang="en-GB" altLang="en-US" sz="3100" dirty="0"/>
              <a:t>Supreme Court and Precedent</a:t>
            </a:r>
            <a:br>
              <a:rPr lang="en-GB" altLang="en-US" sz="3100" dirty="0"/>
            </a:br>
            <a:endParaRPr lang="en-GB" altLang="en-US" sz="3100" i="1" dirty="0"/>
          </a:p>
        </p:txBody>
      </p:sp>
      <p:graphicFrame>
        <p:nvGraphicFramePr>
          <p:cNvPr id="16394" name="Content Placeholder 2">
            <a:extLst>
              <a:ext uri="{FF2B5EF4-FFF2-40B4-BE49-F238E27FC236}">
                <a16:creationId xmlns:a16="http://schemas.microsoft.com/office/drawing/2014/main" id="{8E8645FC-0692-5A2A-FB39-53EC0D3587C2}"/>
              </a:ext>
            </a:extLst>
          </p:cNvPr>
          <p:cNvGraphicFramePr/>
          <p:nvPr>
            <p:extLst>
              <p:ext uri="{D42A27DB-BD31-4B8C-83A1-F6EECF244321}">
                <p14:modId xmlns:p14="http://schemas.microsoft.com/office/powerpoint/2010/main" val="4292333166"/>
              </p:ext>
            </p:extLst>
          </p:nvPr>
        </p:nvGraphicFramePr>
        <p:xfrm>
          <a:off x="609600" y="1555750"/>
          <a:ext cx="10972800" cy="4476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1559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21" descr="A statue of a person holding a scale&#10;&#10;Description automatically generated">
            <a:extLst>
              <a:ext uri="{FF2B5EF4-FFF2-40B4-BE49-F238E27FC236}">
                <a16:creationId xmlns:a16="http://schemas.microsoft.com/office/drawing/2014/main" id="{DB20DB88-CBCC-9A4A-BA0A-4807E1B8E804}"/>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t="27021" b="27023"/>
          <a:stretch/>
        </p:blipFill>
        <p:spPr>
          <a:xfrm>
            <a:off x="608843" y="3482977"/>
            <a:ext cx="10961177" cy="3375025"/>
          </a:xfrm>
          <a:noFill/>
        </p:spPr>
      </p:pic>
      <p:sp>
        <p:nvSpPr>
          <p:cNvPr id="4" name="Text Placeholder 3">
            <a:extLst>
              <a:ext uri="{FF2B5EF4-FFF2-40B4-BE49-F238E27FC236}">
                <a16:creationId xmlns:a16="http://schemas.microsoft.com/office/drawing/2014/main" id="{3A2C2684-1796-4276-6476-2521A5DE5CA4}"/>
              </a:ext>
            </a:extLst>
          </p:cNvPr>
          <p:cNvSpPr>
            <a:spLocks noGrp="1"/>
          </p:cNvSpPr>
          <p:nvPr>
            <p:ph idx="1"/>
          </p:nvPr>
        </p:nvSpPr>
        <p:spPr>
          <a:xfrm>
            <a:off x="5567465" y="568512"/>
            <a:ext cx="6002556" cy="2806511"/>
          </a:xfrm>
        </p:spPr>
        <p:txBody>
          <a:bodyPr anchor="ctr">
            <a:normAutofit/>
          </a:bodyPr>
          <a:lstStyle/>
          <a:p>
            <a:r>
              <a:rPr lang="en-GB" dirty="0"/>
              <a:t>DR.SAHAR MARANLOU</a:t>
            </a:r>
          </a:p>
          <a:p>
            <a:r>
              <a:rPr lang="en-GB" dirty="0">
                <a:hlinkClick r:id="rId5"/>
              </a:rPr>
              <a:t>SAHAR.MARANLOU@RHUL.AC.UK</a:t>
            </a:r>
            <a:r>
              <a:rPr lang="en-GB" dirty="0"/>
              <a:t> </a:t>
            </a:r>
          </a:p>
          <a:p>
            <a:endParaRPr lang="en-GB"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608844" y="568512"/>
            <a:ext cx="4179376" cy="2806512"/>
          </a:xfrm>
        </p:spPr>
        <p:txBody>
          <a:bodyPr rtlCol="0" anchor="ctr">
            <a:normAutofit/>
          </a:bodyPr>
          <a:lstStyle/>
          <a:p>
            <a:pPr rtl="0"/>
            <a:r>
              <a:rPr lang="en-GB">
                <a:effectLst/>
              </a:rPr>
              <a:t>LL1005 English Legal System (ELS) </a:t>
            </a:r>
            <a:endParaRPr lang="en-GB"/>
          </a:p>
        </p:txBody>
      </p:sp>
    </p:spTree>
    <p:extLst>
      <p:ext uri="{BB962C8B-B14F-4D97-AF65-F5344CB8AC3E}">
        <p14:creationId xmlns:p14="http://schemas.microsoft.com/office/powerpoint/2010/main" val="4285847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5" name="Google Shape;295;p31" descr="A group of Supreme Court judges &#10;wearing robes&#10;&#10;"/>
          <p:cNvPicPr preferRelativeResize="0"/>
          <p:nvPr/>
        </p:nvPicPr>
        <p:blipFill rotWithShape="1">
          <a:blip r:embed="rId3"/>
          <a:stretch/>
        </p:blipFill>
        <p:spPr>
          <a:xfrm>
            <a:off x="6993359" y="2129342"/>
            <a:ext cx="5198641" cy="2599320"/>
          </a:xfrm>
          <a:prstGeom prst="rect">
            <a:avLst/>
          </a:prstGeom>
          <a:noFill/>
          <a:ln>
            <a:noFill/>
          </a:ln>
        </p:spPr>
      </p:pic>
      <p:sp>
        <p:nvSpPr>
          <p:cNvPr id="292" name="Google Shape;292;p31"/>
          <p:cNvSpPr txBox="1">
            <a:spLocks noGrp="1"/>
          </p:cNvSpPr>
          <p:nvPr>
            <p:ph type="ctrTitle"/>
          </p:nvPr>
        </p:nvSpPr>
        <p:spPr>
          <a:xfrm>
            <a:off x="1648661" y="339645"/>
            <a:ext cx="4890577" cy="1002552"/>
          </a:xfrm>
        </p:spPr>
        <p:txBody>
          <a:bodyPr spcFirstLastPara="1" vert="horz" lIns="0" tIns="0" rIns="0" bIns="0" rtlCol="0" anchor="b" anchorCtr="0">
            <a:normAutofit/>
          </a:bodyPr>
          <a:lstStyle/>
          <a:p>
            <a:pPr>
              <a:buSzPts val="2800"/>
            </a:pPr>
            <a:r>
              <a:rPr lang="en-GB" sz="2800"/>
              <a:t>THE SUPREME COURT/HOUSE OF LORDS</a:t>
            </a:r>
          </a:p>
        </p:txBody>
      </p:sp>
      <p:sp>
        <p:nvSpPr>
          <p:cNvPr id="294" name="Google Shape;294;p31"/>
          <p:cNvSpPr txBox="1">
            <a:spLocks noGrp="1"/>
          </p:cNvSpPr>
          <p:nvPr>
            <p:ph type="body" sz="quarter" idx="14"/>
          </p:nvPr>
        </p:nvSpPr>
        <p:spPr>
          <a:xfrm>
            <a:off x="1645581" y="1507066"/>
            <a:ext cx="4890578" cy="4849283"/>
          </a:xfrm>
        </p:spPr>
        <p:txBody>
          <a:bodyPr spcFirstLastPara="1" vert="horz" lIns="0" tIns="0" rIns="0" bIns="0" rtlCol="0" anchor="t" anchorCtr="0">
            <a:normAutofit/>
          </a:bodyPr>
          <a:lstStyle/>
          <a:p>
            <a:pPr marL="0" indent="0">
              <a:spcBef>
                <a:spcPts val="0"/>
              </a:spcBef>
            </a:pPr>
            <a:r>
              <a:rPr lang="en-US"/>
              <a:t>Judges are very reluctant to depart from their previous decisions:</a:t>
            </a:r>
            <a:endParaRPr/>
          </a:p>
          <a:p>
            <a:pPr marL="0" indent="0"/>
            <a:r>
              <a:rPr lang="en-US"/>
              <a:t>‘If the House in its judicial capacity has erred, it is usually better to leave it to Parliament to change the law prospectively than for the House to undo its mistake with retrospective effect’ (Lord Hoffmann in </a:t>
            </a:r>
            <a:r>
              <a:rPr lang="en-US" i="1"/>
              <a:t>Horton v Sadler </a:t>
            </a:r>
            <a:r>
              <a:rPr lang="en-US"/>
              <a:t>[2006]</a:t>
            </a:r>
            <a:endParaRPr/>
          </a:p>
          <a:p>
            <a:pPr marL="0" indent="0"/>
            <a:r>
              <a:rPr lang="en-US"/>
              <a:t>But will do so in rare cases where they think the decision is wrong:</a:t>
            </a:r>
            <a:endParaRPr/>
          </a:p>
          <a:p>
            <a:pPr marL="0" indent="0"/>
            <a:r>
              <a:rPr lang="en-US"/>
              <a:t>‘My Lords, I think that judges and academic writers have picked over the carcass of this unfortunate case so many times in attempts to find intelligible meat on its bones that the time has come to call a halt’ (Lord Hoffmann in </a:t>
            </a:r>
            <a:r>
              <a:rPr lang="en-US" i="1"/>
              <a:t>R v G </a:t>
            </a:r>
            <a:r>
              <a:rPr lang="en-US"/>
              <a:t>[2008]</a:t>
            </a:r>
            <a:endParaRPr/>
          </a:p>
          <a:p>
            <a:pPr marL="0" indent="0"/>
            <a:endParaRPr/>
          </a:p>
        </p:txBody>
      </p:sp>
      <p:sp>
        <p:nvSpPr>
          <p:cNvPr id="293" name="Google Shape;293;p31"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20</a:t>
            </a:fld>
            <a:endParaRPr lang="en-GB"/>
          </a:p>
        </p:txBody>
      </p:sp>
    </p:spTree>
    <p:extLst>
      <p:ext uri="{BB962C8B-B14F-4D97-AF65-F5344CB8AC3E}">
        <p14:creationId xmlns:p14="http://schemas.microsoft.com/office/powerpoint/2010/main" val="436357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5" descr="People Discussing">
            <a:extLst>
              <a:ext uri="{FF2B5EF4-FFF2-40B4-BE49-F238E27FC236}">
                <a16:creationId xmlns:a16="http://schemas.microsoft.com/office/drawing/2014/main" id="{3EEB5CF8-9A18-3351-EE52-E4306D62B7E3}"/>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9046" b="1"/>
          <a:stretch/>
        </p:blipFill>
        <p:spPr>
          <a:xfrm>
            <a:off x="3360763" y="3482977"/>
            <a:ext cx="5457336" cy="3375025"/>
          </a:xfrm>
          <a:prstGeom prst="rect">
            <a:avLst/>
          </a:prstGeom>
          <a:noFill/>
        </p:spPr>
      </p:pic>
      <p:sp>
        <p:nvSpPr>
          <p:cNvPr id="4" name="Text Placeholder 3">
            <a:extLst>
              <a:ext uri="{FF2B5EF4-FFF2-40B4-BE49-F238E27FC236}">
                <a16:creationId xmlns:a16="http://schemas.microsoft.com/office/drawing/2014/main" id="{152AAA6C-6639-A9C2-A273-39D5834F414D}"/>
              </a:ext>
            </a:extLst>
          </p:cNvPr>
          <p:cNvSpPr>
            <a:spLocks noGrp="1"/>
          </p:cNvSpPr>
          <p:nvPr>
            <p:ph idx="1"/>
          </p:nvPr>
        </p:nvSpPr>
        <p:spPr>
          <a:xfrm>
            <a:off x="5567465" y="568512"/>
            <a:ext cx="6002556" cy="2806511"/>
          </a:xfrm>
        </p:spPr>
        <p:txBody>
          <a:bodyPr anchor="ctr">
            <a:normAutofit/>
          </a:bodyPr>
          <a:lstStyle/>
          <a:p>
            <a:r>
              <a:rPr lang="en-GB" sz="3200" b="1" dirty="0"/>
              <a:t>How do judges use cases to follow rules and to depart from them?</a:t>
            </a:r>
          </a:p>
        </p:txBody>
      </p:sp>
      <p:sp>
        <p:nvSpPr>
          <p:cNvPr id="3" name="Title 2">
            <a:extLst>
              <a:ext uri="{FF2B5EF4-FFF2-40B4-BE49-F238E27FC236}">
                <a16:creationId xmlns:a16="http://schemas.microsoft.com/office/drawing/2014/main" id="{E43A090A-BD7D-D13C-93E2-FD1349DFC2A2}"/>
              </a:ext>
            </a:extLst>
          </p:cNvPr>
          <p:cNvSpPr>
            <a:spLocks noGrp="1"/>
          </p:cNvSpPr>
          <p:nvPr>
            <p:ph type="ctrTitle"/>
          </p:nvPr>
        </p:nvSpPr>
        <p:spPr>
          <a:xfrm>
            <a:off x="608844" y="568512"/>
            <a:ext cx="4179376" cy="2806512"/>
          </a:xfrm>
        </p:spPr>
        <p:txBody>
          <a:bodyPr anchor="ctr">
            <a:normAutofit/>
          </a:bodyPr>
          <a:lstStyle/>
          <a:p>
            <a:r>
              <a:rPr lang="en-GB" dirty="0"/>
              <a:t>TOPIC THREE</a:t>
            </a:r>
          </a:p>
        </p:txBody>
      </p:sp>
    </p:spTree>
    <p:extLst>
      <p:ext uri="{BB962C8B-B14F-4D97-AF65-F5344CB8AC3E}">
        <p14:creationId xmlns:p14="http://schemas.microsoft.com/office/powerpoint/2010/main" val="192564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11267" descr="Colourful carved figures of humans">
            <a:extLst>
              <a:ext uri="{FF2B5EF4-FFF2-40B4-BE49-F238E27FC236}">
                <a16:creationId xmlns:a16="http://schemas.microsoft.com/office/drawing/2014/main" id="{7A9A0457-9F2E-6E49-6292-8044552DC066}"/>
              </a:ext>
            </a:extLst>
          </p:cNvPr>
          <p:cNvPicPr>
            <a:picLocks noChangeAspect="1"/>
          </p:cNvPicPr>
          <p:nvPr/>
        </p:nvPicPr>
        <p:blipFill>
          <a:blip r:embed="rId2"/>
          <a:srcRect t="46903" b="14244"/>
          <a:stretch/>
        </p:blipFill>
        <p:spPr>
          <a:xfrm>
            <a:off x="20" y="3482977"/>
            <a:ext cx="12191980" cy="3375025"/>
          </a:xfrm>
          <a:prstGeom prst="rect">
            <a:avLst/>
          </a:prstGeom>
          <a:noFill/>
        </p:spPr>
      </p:pic>
      <p:sp>
        <p:nvSpPr>
          <p:cNvPr id="3" name="Content Placeholder 2">
            <a:extLst>
              <a:ext uri="{FF2B5EF4-FFF2-40B4-BE49-F238E27FC236}">
                <a16:creationId xmlns:a16="http://schemas.microsoft.com/office/drawing/2014/main" id="{2CEEBAFE-3BB0-ED3C-6B05-C36527573EBA}"/>
              </a:ext>
            </a:extLst>
          </p:cNvPr>
          <p:cNvSpPr>
            <a:spLocks noGrp="1"/>
          </p:cNvSpPr>
          <p:nvPr>
            <p:ph idx="1"/>
          </p:nvPr>
        </p:nvSpPr>
        <p:spPr>
          <a:xfrm>
            <a:off x="5351244" y="568512"/>
            <a:ext cx="6002556" cy="2806511"/>
          </a:xfrm>
        </p:spPr>
        <p:txBody>
          <a:bodyPr anchor="ctr">
            <a:normAutofit/>
          </a:bodyPr>
          <a:lstStyle/>
          <a:p>
            <a:pPr marL="0" indent="0">
              <a:defRPr/>
            </a:pPr>
            <a:r>
              <a:rPr lang="en-GB"/>
              <a:t>Persuasive Precedent is judgments which do not HAVE to be followed, but could provide good law for judges to follow:</a:t>
            </a:r>
          </a:p>
          <a:p>
            <a:pPr marL="0" indent="0">
              <a:defRPr/>
            </a:pPr>
            <a:endParaRPr lang="en-GB"/>
          </a:p>
          <a:p>
            <a:pPr eaLnBrk="1" hangingPunct="1">
              <a:defRPr/>
            </a:pPr>
            <a:r>
              <a:rPr lang="en-GB"/>
              <a:t>Courts </a:t>
            </a:r>
            <a:r>
              <a:rPr lang="en-GB" b="1"/>
              <a:t>lower</a:t>
            </a:r>
            <a:r>
              <a:rPr lang="en-GB"/>
              <a:t> in the hierarchy</a:t>
            </a:r>
          </a:p>
          <a:p>
            <a:pPr eaLnBrk="1" hangingPunct="1">
              <a:defRPr/>
            </a:pPr>
            <a:r>
              <a:rPr lang="en-GB"/>
              <a:t>Decisions of the </a:t>
            </a:r>
            <a:r>
              <a:rPr lang="en-GB" b="1"/>
              <a:t>Privy Council</a:t>
            </a:r>
          </a:p>
          <a:p>
            <a:pPr eaLnBrk="1" hangingPunct="1">
              <a:defRPr/>
            </a:pPr>
            <a:r>
              <a:rPr lang="en-GB"/>
              <a:t>Statements made </a:t>
            </a:r>
            <a:r>
              <a:rPr lang="en-GB" b="1"/>
              <a:t>obiter dicta</a:t>
            </a:r>
          </a:p>
          <a:p>
            <a:pPr eaLnBrk="1" hangingPunct="1">
              <a:defRPr/>
            </a:pPr>
            <a:r>
              <a:rPr lang="en-GB"/>
              <a:t>A dissenting judgment</a:t>
            </a:r>
          </a:p>
          <a:p>
            <a:pPr eaLnBrk="1" hangingPunct="1">
              <a:defRPr/>
            </a:pPr>
            <a:r>
              <a:rPr lang="en-GB"/>
              <a:t>Decisions of other common law jurisdictions.</a:t>
            </a:r>
          </a:p>
        </p:txBody>
      </p:sp>
      <p:sp>
        <p:nvSpPr>
          <p:cNvPr id="11266" name="Title 1">
            <a:extLst>
              <a:ext uri="{FF2B5EF4-FFF2-40B4-BE49-F238E27FC236}">
                <a16:creationId xmlns:a16="http://schemas.microsoft.com/office/drawing/2014/main" id="{845ABE8E-9D50-28DA-45C1-A1094BA44CBE}"/>
              </a:ext>
            </a:extLst>
          </p:cNvPr>
          <p:cNvSpPr>
            <a:spLocks noGrp="1"/>
          </p:cNvSpPr>
          <p:nvPr>
            <p:ph type="ctrTitle"/>
          </p:nvPr>
        </p:nvSpPr>
        <p:spPr>
          <a:xfrm>
            <a:off x="392623" y="568512"/>
            <a:ext cx="4179376" cy="2806512"/>
          </a:xfrm>
        </p:spPr>
        <p:txBody>
          <a:bodyPr anchor="ctr">
            <a:normAutofit/>
          </a:bodyPr>
          <a:lstStyle/>
          <a:p>
            <a:pPr eaLnBrk="1" hangingPunct="1"/>
            <a:r>
              <a:rPr lang="en-GB" altLang="en-US"/>
              <a:t>Persuasive Precedent</a:t>
            </a:r>
          </a:p>
        </p:txBody>
      </p:sp>
    </p:spTree>
    <p:extLst>
      <p:ext uri="{BB962C8B-B14F-4D97-AF65-F5344CB8AC3E}">
        <p14:creationId xmlns:p14="http://schemas.microsoft.com/office/powerpoint/2010/main" val="764106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12291" descr="A vintage weighing scales">
            <a:extLst>
              <a:ext uri="{FF2B5EF4-FFF2-40B4-BE49-F238E27FC236}">
                <a16:creationId xmlns:a16="http://schemas.microsoft.com/office/drawing/2014/main" id="{A59F4C34-E3E1-84CA-D826-7DCC7EDFFA44}"/>
              </a:ext>
            </a:extLst>
          </p:cNvPr>
          <p:cNvPicPr>
            <a:picLocks noChangeAspect="1"/>
          </p:cNvPicPr>
          <p:nvPr/>
        </p:nvPicPr>
        <p:blipFill>
          <a:blip r:embed="rId2"/>
          <a:srcRect t="28418" b="53127"/>
          <a:stretch/>
        </p:blipFill>
        <p:spPr>
          <a:xfrm>
            <a:off x="20" y="3482977"/>
            <a:ext cx="12191980" cy="3375025"/>
          </a:xfrm>
          <a:prstGeom prst="rect">
            <a:avLst/>
          </a:prstGeom>
          <a:noFill/>
        </p:spPr>
      </p:pic>
      <p:sp>
        <p:nvSpPr>
          <p:cNvPr id="3" name="Content Placeholder 2">
            <a:extLst>
              <a:ext uri="{FF2B5EF4-FFF2-40B4-BE49-F238E27FC236}">
                <a16:creationId xmlns:a16="http://schemas.microsoft.com/office/drawing/2014/main" id="{F59706A4-DB3E-D612-5136-C461529729BC}"/>
              </a:ext>
            </a:extLst>
          </p:cNvPr>
          <p:cNvSpPr>
            <a:spLocks noGrp="1"/>
          </p:cNvSpPr>
          <p:nvPr>
            <p:ph idx="1"/>
          </p:nvPr>
        </p:nvSpPr>
        <p:spPr>
          <a:xfrm>
            <a:off x="5351244" y="339644"/>
            <a:ext cx="6002556" cy="2806511"/>
          </a:xfrm>
        </p:spPr>
        <p:txBody>
          <a:bodyPr anchor="ctr">
            <a:normAutofit/>
          </a:bodyPr>
          <a:lstStyle/>
          <a:p>
            <a:pPr marL="0" indent="0">
              <a:defRPr/>
            </a:pPr>
            <a:r>
              <a:rPr lang="en-GB"/>
              <a:t>Some areas of our law originate entirely from judicial precedent, in other words, </a:t>
            </a:r>
            <a:r>
              <a:rPr lang="en-GB" b="1"/>
              <a:t>law made by judges</a:t>
            </a:r>
            <a:r>
              <a:rPr lang="en-GB"/>
              <a:t>. This is called </a:t>
            </a:r>
            <a:r>
              <a:rPr lang="en-GB" b="1"/>
              <a:t>original precedent</a:t>
            </a:r>
            <a:r>
              <a:rPr lang="en-GB"/>
              <a:t>.</a:t>
            </a:r>
          </a:p>
          <a:p>
            <a:pPr marL="0" indent="0">
              <a:defRPr/>
            </a:pPr>
            <a:r>
              <a:rPr lang="en-GB" i="1"/>
              <a:t>What are the immediate problems with “judge made law”?</a:t>
            </a:r>
          </a:p>
          <a:p>
            <a:pPr eaLnBrk="1" hangingPunct="1">
              <a:defRPr/>
            </a:pPr>
            <a:r>
              <a:rPr lang="en-GB"/>
              <a:t>R v R (1991)</a:t>
            </a:r>
          </a:p>
          <a:p>
            <a:pPr eaLnBrk="1" hangingPunct="1">
              <a:defRPr/>
            </a:pPr>
            <a:r>
              <a:rPr lang="en-GB"/>
              <a:t>Donoghue v Stevenson (1932)</a:t>
            </a:r>
          </a:p>
          <a:p>
            <a:pPr eaLnBrk="1" hangingPunct="1">
              <a:defRPr/>
            </a:pPr>
            <a:r>
              <a:rPr lang="en-GB" err="1"/>
              <a:t>Gillick</a:t>
            </a:r>
            <a:r>
              <a:rPr lang="en-GB"/>
              <a:t> v West Norfolk and </a:t>
            </a:r>
            <a:r>
              <a:rPr lang="en-GB" err="1"/>
              <a:t>Wisbech</a:t>
            </a:r>
            <a:r>
              <a:rPr lang="en-GB"/>
              <a:t> Area Health Authority (1985)</a:t>
            </a:r>
          </a:p>
        </p:txBody>
      </p:sp>
      <p:sp>
        <p:nvSpPr>
          <p:cNvPr id="12290" name="Title 1">
            <a:extLst>
              <a:ext uri="{FF2B5EF4-FFF2-40B4-BE49-F238E27FC236}">
                <a16:creationId xmlns:a16="http://schemas.microsoft.com/office/drawing/2014/main" id="{20F759A0-DBA7-9F62-2BF2-F5DF819F0585}"/>
              </a:ext>
            </a:extLst>
          </p:cNvPr>
          <p:cNvSpPr>
            <a:spLocks noGrp="1"/>
          </p:cNvSpPr>
          <p:nvPr>
            <p:ph type="ctrTitle"/>
          </p:nvPr>
        </p:nvSpPr>
        <p:spPr>
          <a:xfrm>
            <a:off x="392623" y="339644"/>
            <a:ext cx="4179376" cy="2806512"/>
          </a:xfrm>
        </p:spPr>
        <p:txBody>
          <a:bodyPr anchor="ctr">
            <a:normAutofit/>
          </a:bodyPr>
          <a:lstStyle/>
          <a:p>
            <a:pPr eaLnBrk="1" hangingPunct="1"/>
            <a:r>
              <a:rPr lang="en-GB" altLang="en-US"/>
              <a:t>Original Precedent</a:t>
            </a:r>
          </a:p>
        </p:txBody>
      </p:sp>
    </p:spTree>
    <p:extLst>
      <p:ext uri="{BB962C8B-B14F-4D97-AF65-F5344CB8AC3E}">
        <p14:creationId xmlns:p14="http://schemas.microsoft.com/office/powerpoint/2010/main" val="164732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1" name="Picture 13320" descr="Box design on a wall">
            <a:extLst>
              <a:ext uri="{FF2B5EF4-FFF2-40B4-BE49-F238E27FC236}">
                <a16:creationId xmlns:a16="http://schemas.microsoft.com/office/drawing/2014/main" id="{9476FCAD-E00D-DFFB-4B40-A9E867712B11}"/>
              </a:ext>
            </a:extLst>
          </p:cNvPr>
          <p:cNvPicPr>
            <a:picLocks noChangeAspect="1"/>
          </p:cNvPicPr>
          <p:nvPr/>
        </p:nvPicPr>
        <p:blipFill>
          <a:blip r:embed="rId2"/>
          <a:srcRect l="33366" r="15277" b="-1"/>
          <a:stretch/>
        </p:blipFill>
        <p:spPr>
          <a:xfrm>
            <a:off x="20" y="1"/>
            <a:ext cx="5198621" cy="6858002"/>
          </a:xfrm>
          <a:prstGeom prst="rect">
            <a:avLst/>
          </a:prstGeom>
          <a:noFill/>
        </p:spPr>
      </p:pic>
      <p:sp>
        <p:nvSpPr>
          <p:cNvPr id="13314" name="Title 1">
            <a:extLst>
              <a:ext uri="{FF2B5EF4-FFF2-40B4-BE49-F238E27FC236}">
                <a16:creationId xmlns:a16="http://schemas.microsoft.com/office/drawing/2014/main" id="{47D04869-9220-23DB-424E-51CB16698A71}"/>
              </a:ext>
            </a:extLst>
          </p:cNvPr>
          <p:cNvSpPr>
            <a:spLocks noGrp="1"/>
          </p:cNvSpPr>
          <p:nvPr>
            <p:ph type="ctrTitle"/>
          </p:nvPr>
        </p:nvSpPr>
        <p:spPr>
          <a:xfrm>
            <a:off x="5711877" y="339645"/>
            <a:ext cx="4890577" cy="1002552"/>
          </a:xfrm>
        </p:spPr>
        <p:txBody>
          <a:bodyPr anchor="b">
            <a:normAutofit/>
          </a:bodyPr>
          <a:lstStyle/>
          <a:p>
            <a:pPr eaLnBrk="1" hangingPunct="1"/>
            <a:r>
              <a:rPr lang="en-GB" altLang="en-US" sz="3100"/>
              <a:t>Avoidance Techniques</a:t>
            </a:r>
          </a:p>
        </p:txBody>
      </p:sp>
      <p:sp>
        <p:nvSpPr>
          <p:cNvPr id="5" name="Content Placeholder 2">
            <a:extLst>
              <a:ext uri="{FF2B5EF4-FFF2-40B4-BE49-F238E27FC236}">
                <a16:creationId xmlns:a16="http://schemas.microsoft.com/office/drawing/2014/main" id="{28B84367-55A4-E4A4-E560-4492CC7373EE}"/>
              </a:ext>
            </a:extLst>
          </p:cNvPr>
          <p:cNvSpPr>
            <a:spLocks noGrp="1"/>
          </p:cNvSpPr>
          <p:nvPr>
            <p:ph type="body" sz="quarter" idx="14"/>
          </p:nvPr>
        </p:nvSpPr>
        <p:spPr>
          <a:xfrm>
            <a:off x="5708797" y="1507066"/>
            <a:ext cx="4890578" cy="4849283"/>
          </a:xfrm>
        </p:spPr>
        <p:txBody>
          <a:bodyPr anchor="t">
            <a:normAutofit/>
          </a:bodyPr>
          <a:lstStyle/>
          <a:p>
            <a:pPr marL="0" indent="0">
              <a:defRPr/>
            </a:pPr>
            <a:r>
              <a:rPr lang="en-GB" u="sng" dirty="0"/>
              <a:t>Overrule</a:t>
            </a:r>
          </a:p>
          <a:p>
            <a:pPr marL="0" indent="0">
              <a:defRPr/>
            </a:pPr>
            <a:r>
              <a:rPr lang="en-GB" dirty="0"/>
              <a:t>Higher courts can overrule lower courts.</a:t>
            </a:r>
          </a:p>
          <a:p>
            <a:pPr marL="0" indent="0">
              <a:defRPr/>
            </a:pPr>
            <a:r>
              <a:rPr lang="en-GB" b="1" dirty="0"/>
              <a:t>Example:  </a:t>
            </a:r>
            <a:r>
              <a:rPr lang="en-GB" b="1" i="1" u="sng" dirty="0"/>
              <a:t>Candler v Crane Christmas &amp; Co (1951)</a:t>
            </a:r>
            <a:r>
              <a:rPr lang="en-GB" b="1" i="1" dirty="0"/>
              <a:t> </a:t>
            </a:r>
            <a:r>
              <a:rPr lang="en-GB" dirty="0"/>
              <a:t>was overruled in </a:t>
            </a:r>
            <a:r>
              <a:rPr lang="en-GB" b="1" i="1" u="sng" dirty="0"/>
              <a:t>Hedley Byrne  v Heller &amp; Partners Ltd (1964)</a:t>
            </a:r>
            <a:endParaRPr lang="en-GB" b="1" dirty="0"/>
          </a:p>
          <a:p>
            <a:pPr marL="0" indent="0">
              <a:defRPr/>
            </a:pPr>
            <a:r>
              <a:rPr lang="en-GB" b="1" u="sng" dirty="0"/>
              <a:t>R</a:t>
            </a:r>
            <a:r>
              <a:rPr lang="en-GB" u="sng" dirty="0"/>
              <a:t>everse</a:t>
            </a:r>
          </a:p>
          <a:p>
            <a:pPr marL="0" indent="0">
              <a:defRPr/>
            </a:pPr>
            <a:r>
              <a:rPr lang="en-GB" dirty="0"/>
              <a:t>on appeal, a higher court may change the decision of a lower court.</a:t>
            </a:r>
          </a:p>
          <a:p>
            <a:pPr marL="0" indent="0">
              <a:defRPr/>
            </a:pPr>
            <a:r>
              <a:rPr lang="en-GB" b="1" dirty="0"/>
              <a:t>Example:</a:t>
            </a:r>
            <a:r>
              <a:rPr lang="en-GB" dirty="0"/>
              <a:t>   </a:t>
            </a:r>
            <a:r>
              <a:rPr lang="en-GB" b="1" i="1" u="sng" dirty="0"/>
              <a:t>Re Pinochet (1999)</a:t>
            </a:r>
            <a:endParaRPr lang="en-US" dirty="0"/>
          </a:p>
          <a:p>
            <a:pPr marL="0" indent="0">
              <a:defRPr/>
            </a:pPr>
            <a:r>
              <a:rPr lang="en-GB" u="sng" dirty="0"/>
              <a:t>Distinguish</a:t>
            </a:r>
          </a:p>
          <a:p>
            <a:pPr marL="0" indent="0">
              <a:defRPr/>
            </a:pPr>
            <a:r>
              <a:rPr lang="en-GB" dirty="0"/>
              <a:t>where a lower court is able to point to material differences that justify the application of different principles. </a:t>
            </a:r>
          </a:p>
          <a:p>
            <a:pPr marL="0" indent="0">
              <a:defRPr/>
            </a:pPr>
            <a:r>
              <a:rPr lang="en-GB" b="1" dirty="0"/>
              <a:t>Example: </a:t>
            </a:r>
            <a:r>
              <a:rPr lang="en-GB" dirty="0"/>
              <a:t> </a:t>
            </a:r>
            <a:r>
              <a:rPr lang="en-GB" b="1" i="1" u="sng" dirty="0"/>
              <a:t>Balfour v Balfour</a:t>
            </a:r>
            <a:r>
              <a:rPr lang="en-GB" dirty="0"/>
              <a:t> was distinguished in</a:t>
            </a:r>
            <a:r>
              <a:rPr lang="en-GB" b="1" i="1" dirty="0"/>
              <a:t> </a:t>
            </a:r>
            <a:r>
              <a:rPr lang="en-GB" b="1" i="1" u="sng" dirty="0"/>
              <a:t>Merritt v Merritt</a:t>
            </a:r>
            <a:endParaRPr lang="en-US" u="sng" dirty="0"/>
          </a:p>
          <a:p>
            <a:pPr eaLnBrk="1" hangingPunct="1">
              <a:buFont typeface="Franklin Gothic Book" pitchFamily="34" charset="0"/>
              <a:buNone/>
              <a:defRPr/>
            </a:pPr>
            <a:endParaRPr lang="en-US" dirty="0"/>
          </a:p>
        </p:txBody>
      </p:sp>
    </p:spTree>
    <p:extLst>
      <p:ext uri="{BB962C8B-B14F-4D97-AF65-F5344CB8AC3E}">
        <p14:creationId xmlns:p14="http://schemas.microsoft.com/office/powerpoint/2010/main" val="609550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21" name="Picture 320" descr="A vintage weighing scales">
            <a:extLst>
              <a:ext uri="{FF2B5EF4-FFF2-40B4-BE49-F238E27FC236}">
                <a16:creationId xmlns:a16="http://schemas.microsoft.com/office/drawing/2014/main" id="{C1CE948C-05A0-5CA7-883F-2B49F5328DDD}"/>
              </a:ext>
            </a:extLst>
          </p:cNvPr>
          <p:cNvPicPr>
            <a:picLocks noChangeAspect="1"/>
          </p:cNvPicPr>
          <p:nvPr/>
        </p:nvPicPr>
        <p:blipFill>
          <a:blip r:embed="rId3"/>
          <a:srcRect r="3" b="12057"/>
          <a:stretch/>
        </p:blipFill>
        <p:spPr>
          <a:xfrm>
            <a:off x="6993359" y="1"/>
            <a:ext cx="5198641" cy="6858002"/>
          </a:xfrm>
          <a:prstGeom prst="rect">
            <a:avLst/>
          </a:prstGeom>
          <a:noFill/>
        </p:spPr>
      </p:pic>
      <p:sp>
        <p:nvSpPr>
          <p:cNvPr id="317" name="Google Shape;317;p34"/>
          <p:cNvSpPr txBox="1">
            <a:spLocks noGrp="1"/>
          </p:cNvSpPr>
          <p:nvPr>
            <p:ph type="ctrTitle"/>
          </p:nvPr>
        </p:nvSpPr>
        <p:spPr>
          <a:xfrm>
            <a:off x="1648661" y="339645"/>
            <a:ext cx="4890577" cy="1002552"/>
          </a:xfrm>
        </p:spPr>
        <p:txBody>
          <a:bodyPr spcFirstLastPara="1" vert="horz" lIns="0" tIns="0" rIns="0" bIns="0" rtlCol="0" anchor="b" anchorCtr="0">
            <a:normAutofit/>
          </a:bodyPr>
          <a:lstStyle/>
          <a:p>
            <a:pPr>
              <a:buSzPts val="2800"/>
            </a:pPr>
            <a:r>
              <a:rPr lang="en-GB" sz="2800"/>
              <a:t>HOW TO AVOID FOLLOWING A DECISION</a:t>
            </a:r>
          </a:p>
        </p:txBody>
      </p:sp>
      <p:sp>
        <p:nvSpPr>
          <p:cNvPr id="318" name="Google Shape;318;p34"/>
          <p:cNvSpPr txBox="1">
            <a:spLocks noGrp="1"/>
          </p:cNvSpPr>
          <p:nvPr>
            <p:ph type="body" sz="quarter" idx="14"/>
          </p:nvPr>
        </p:nvSpPr>
        <p:spPr>
          <a:xfrm>
            <a:off x="1645581" y="1507066"/>
            <a:ext cx="4890578" cy="4849283"/>
          </a:xfrm>
        </p:spPr>
        <p:txBody>
          <a:bodyPr spcFirstLastPara="1" vert="horz" lIns="0" tIns="0" rIns="0" bIns="0" rtlCol="0" anchor="t" anchorCtr="0">
            <a:normAutofit/>
          </a:bodyPr>
          <a:lstStyle/>
          <a:p>
            <a:pPr marL="257175" indent="-257175">
              <a:spcBef>
                <a:spcPts val="0"/>
              </a:spcBef>
              <a:buSzPts val="2000"/>
              <a:buFont typeface="Corbel"/>
              <a:buAutoNum type="arabicParenR"/>
            </a:pPr>
            <a:r>
              <a:rPr lang="en-GB"/>
              <a:t>Overruling – where a court higher up in the hierarchy overturns the decision of a lower court in a different case. The lower court decision is then negated of any legal force.</a:t>
            </a:r>
          </a:p>
          <a:p>
            <a:pPr marL="257175" indent="-257175">
              <a:buSzPts val="2000"/>
              <a:buFont typeface="Corbel"/>
              <a:buAutoNum type="arabicParenR"/>
            </a:pPr>
            <a:r>
              <a:rPr lang="en-GB"/>
              <a:t>Reversing – Here the higher court overturns the decision of a lower court in the same case eg SC fails to uphold the outcome in the CA in the same case.</a:t>
            </a:r>
          </a:p>
          <a:p>
            <a:pPr marL="257175" indent="-257175">
              <a:buSzPts val="2000"/>
              <a:buFont typeface="Corbel"/>
              <a:buAutoNum type="arabicParenR"/>
            </a:pPr>
            <a:r>
              <a:rPr lang="en-GB"/>
              <a:t>Distinguishing – Court decides the facts are materially different so they do not have to follow the precedent (but the precedent remains good law – if limited). They can also interpret the ratio more widely or narrowly’</a:t>
            </a:r>
          </a:p>
          <a:p>
            <a:pPr marL="257175" indent="-257175">
              <a:buSzPts val="2000"/>
              <a:buFont typeface="Corbel"/>
              <a:buAutoNum type="arabicParenR"/>
            </a:pPr>
            <a:r>
              <a:rPr lang="en-GB"/>
              <a:t>Changing the law – where the SC decides that the law was erroneously applied or should be applied differently etc.</a:t>
            </a:r>
          </a:p>
          <a:p>
            <a:pPr marL="0" indent="0"/>
            <a:endParaRPr/>
          </a:p>
        </p:txBody>
      </p:sp>
      <p:sp>
        <p:nvSpPr>
          <p:cNvPr id="319" name="Google Shape;319;p34"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25</a:t>
            </a:fld>
            <a:endParaRPr lang="en-GB"/>
          </a:p>
        </p:txBody>
      </p:sp>
    </p:spTree>
    <p:extLst>
      <p:ext uri="{BB962C8B-B14F-4D97-AF65-F5344CB8AC3E}">
        <p14:creationId xmlns:p14="http://schemas.microsoft.com/office/powerpoint/2010/main" val="2825475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793136A-DC82-F691-C34C-DA8B873C9985}"/>
              </a:ext>
            </a:extLst>
          </p:cNvPr>
          <p:cNvSpPr>
            <a:spLocks noGrp="1"/>
          </p:cNvSpPr>
          <p:nvPr>
            <p:ph type="title"/>
          </p:nvPr>
        </p:nvSpPr>
        <p:spPr>
          <a:xfrm>
            <a:off x="609601" y="381380"/>
            <a:ext cx="8728079" cy="922130"/>
          </a:xfrm>
        </p:spPr>
        <p:txBody>
          <a:bodyPr wrap="square" anchor="ctr">
            <a:normAutofit/>
          </a:bodyPr>
          <a:lstStyle/>
          <a:p>
            <a:pPr eaLnBrk="1" hangingPunct="1"/>
            <a:r>
              <a:rPr lang="en-GB" altLang="en-US" sz="3100"/>
              <a:t>Court of Appeal and Precedent</a:t>
            </a:r>
            <a:br>
              <a:rPr lang="en-GB" altLang="en-US" sz="3100"/>
            </a:br>
            <a:r>
              <a:rPr lang="en-GB" altLang="en-US" sz="3100" i="1"/>
              <a:t>Young v Bristol Aeroplane Co (1944)</a:t>
            </a:r>
          </a:p>
        </p:txBody>
      </p:sp>
      <p:graphicFrame>
        <p:nvGraphicFramePr>
          <p:cNvPr id="17412" name="Content Placeholder 2">
            <a:extLst>
              <a:ext uri="{FF2B5EF4-FFF2-40B4-BE49-F238E27FC236}">
                <a16:creationId xmlns:a16="http://schemas.microsoft.com/office/drawing/2014/main" id="{E8631139-F8E6-D3BE-5423-CA7DAAC073C2}"/>
              </a:ext>
            </a:extLst>
          </p:cNvPr>
          <p:cNvGraphicFramePr/>
          <p:nvPr>
            <p:extLst>
              <p:ext uri="{D42A27DB-BD31-4B8C-83A1-F6EECF244321}">
                <p14:modId xmlns:p14="http://schemas.microsoft.com/office/powerpoint/2010/main" val="1808005124"/>
              </p:ext>
            </p:extLst>
          </p:nvPr>
        </p:nvGraphicFramePr>
        <p:xfrm>
          <a:off x="609600" y="1555750"/>
          <a:ext cx="10972800" cy="4476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7459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3"/>
          <p:cNvSpPr txBox="1">
            <a:spLocks noGrp="1"/>
          </p:cNvSpPr>
          <p:nvPr>
            <p:ph type="title"/>
          </p:nvPr>
        </p:nvSpPr>
        <p:spPr>
          <a:xfrm>
            <a:off x="1981201" y="381380"/>
            <a:ext cx="6546059" cy="922130"/>
          </a:xfrm>
          <a:prstGeom prst="rect">
            <a:avLst/>
          </a:prstGeom>
          <a:noFill/>
          <a:ln>
            <a:noFill/>
          </a:ln>
        </p:spPr>
        <p:txBody>
          <a:bodyPr spcFirstLastPara="1" vert="horz" wrap="square" lIns="0" tIns="0" rIns="0" bIns="0" rtlCol="0" anchor="ctr" anchorCtr="0">
            <a:normAutofit fontScale="90000"/>
          </a:bodyPr>
          <a:lstStyle/>
          <a:p>
            <a:pPr>
              <a:buSzPts val="2800"/>
            </a:pPr>
            <a:r>
              <a:rPr lang="en-US"/>
              <a:t>PRECEDENT AND THE COURTS – COURT OF APPEAL (CRIMINAL DIVISION)</a:t>
            </a:r>
            <a:endParaRPr/>
          </a:p>
        </p:txBody>
      </p:sp>
      <p:sp>
        <p:nvSpPr>
          <p:cNvPr id="308" name="Google Shape;308;p33"/>
          <p:cNvSpPr txBox="1"/>
          <p:nvPr/>
        </p:nvSpPr>
        <p:spPr>
          <a:xfrm>
            <a:off x="6719791" y="2171761"/>
            <a:ext cx="4572000" cy="369332"/>
          </a:xfrm>
          <a:prstGeom prst="rect">
            <a:avLst/>
          </a:prstGeom>
          <a:noFill/>
          <a:ln>
            <a:noFill/>
          </a:ln>
        </p:spPr>
        <p:txBody>
          <a:bodyPr spcFirstLastPara="1" wrap="square" lIns="91425" tIns="45700" rIns="91425" bIns="45700" anchor="t" anchorCtr="0">
            <a:spAutoFit/>
          </a:bodyPr>
          <a:lstStyle/>
          <a:p>
            <a:r>
              <a:rPr lang="en-US" i="1">
                <a:solidFill>
                  <a:schemeClr val="dk1"/>
                </a:solidFill>
                <a:latin typeface="Corbel"/>
                <a:ea typeface="Corbel"/>
                <a:cs typeface="Corbel"/>
                <a:sym typeface="Corbel"/>
              </a:rPr>
              <a:t>R v Spencer </a:t>
            </a:r>
            <a:r>
              <a:rPr lang="en-US">
                <a:solidFill>
                  <a:schemeClr val="dk1"/>
                </a:solidFill>
                <a:latin typeface="Corbel"/>
                <a:ea typeface="Corbel"/>
                <a:cs typeface="Corbel"/>
                <a:sym typeface="Corbel"/>
              </a:rPr>
              <a:t>[1985] QB 771</a:t>
            </a:r>
            <a:endParaRPr/>
          </a:p>
        </p:txBody>
      </p:sp>
      <p:sp>
        <p:nvSpPr>
          <p:cNvPr id="309" name="Google Shape;309;p33"/>
          <p:cNvSpPr txBox="1"/>
          <p:nvPr/>
        </p:nvSpPr>
        <p:spPr>
          <a:xfrm>
            <a:off x="6719792" y="2623040"/>
            <a:ext cx="3211505" cy="1200329"/>
          </a:xfrm>
          <a:prstGeom prst="rect">
            <a:avLst/>
          </a:prstGeom>
          <a:noFill/>
          <a:ln>
            <a:noFill/>
          </a:ln>
        </p:spPr>
        <p:txBody>
          <a:bodyPr spcFirstLastPara="1" wrap="square" lIns="91425" tIns="45700" rIns="91425" bIns="45700" anchor="t" anchorCtr="0">
            <a:spAutoFit/>
          </a:bodyPr>
          <a:lstStyle/>
          <a:p>
            <a:r>
              <a:rPr lang="en-US">
                <a:solidFill>
                  <a:schemeClr val="dk1"/>
                </a:solidFill>
                <a:latin typeface="Corbel"/>
                <a:ea typeface="Corbel"/>
                <a:cs typeface="Corbel"/>
                <a:sym typeface="Corbel"/>
              </a:rPr>
              <a:t>The exceptions from </a:t>
            </a:r>
            <a:r>
              <a:rPr lang="en-US" i="1">
                <a:solidFill>
                  <a:schemeClr val="dk1"/>
                </a:solidFill>
                <a:latin typeface="Corbel"/>
                <a:ea typeface="Corbel"/>
                <a:cs typeface="Corbel"/>
                <a:sym typeface="Corbel"/>
              </a:rPr>
              <a:t>Young v Bristol Aeroplane </a:t>
            </a:r>
            <a:r>
              <a:rPr lang="en-US">
                <a:solidFill>
                  <a:schemeClr val="dk1"/>
                </a:solidFill>
                <a:latin typeface="Corbel"/>
                <a:ea typeface="Corbel"/>
                <a:cs typeface="Corbel"/>
                <a:sym typeface="Corbel"/>
              </a:rPr>
              <a:t>apply to the Criminal Division too.</a:t>
            </a:r>
            <a:endParaRPr/>
          </a:p>
          <a:p>
            <a:endParaRPr>
              <a:solidFill>
                <a:schemeClr val="dk1"/>
              </a:solidFill>
              <a:latin typeface="Corbel"/>
              <a:ea typeface="Corbel"/>
              <a:cs typeface="Corbel"/>
              <a:sym typeface="Corbel"/>
            </a:endParaRPr>
          </a:p>
        </p:txBody>
      </p:sp>
      <p:sp>
        <p:nvSpPr>
          <p:cNvPr id="310" name="Google Shape;310;p33"/>
          <p:cNvSpPr txBox="1"/>
          <p:nvPr/>
        </p:nvSpPr>
        <p:spPr>
          <a:xfrm>
            <a:off x="6719791" y="3626557"/>
            <a:ext cx="3022702" cy="1200329"/>
          </a:xfrm>
          <a:prstGeom prst="rect">
            <a:avLst/>
          </a:prstGeom>
          <a:noFill/>
          <a:ln>
            <a:noFill/>
          </a:ln>
        </p:spPr>
        <p:txBody>
          <a:bodyPr spcFirstLastPara="1" wrap="square" lIns="91425" tIns="45700" rIns="91425" bIns="45700" anchor="t" anchorCtr="0">
            <a:spAutoFit/>
          </a:bodyPr>
          <a:lstStyle/>
          <a:p>
            <a:r>
              <a:rPr lang="en-US">
                <a:solidFill>
                  <a:schemeClr val="dk1"/>
                </a:solidFill>
                <a:latin typeface="Corbel"/>
                <a:ea typeface="Corbel"/>
                <a:cs typeface="Corbel"/>
                <a:sym typeface="Corbel"/>
              </a:rPr>
              <a:t>The Criminal Division has a wider discretion than the Civil Division where the liberty of the individual is at stake.</a:t>
            </a:r>
            <a:endParaRPr/>
          </a:p>
        </p:txBody>
      </p:sp>
      <p:sp>
        <p:nvSpPr>
          <p:cNvPr id="311" name="Google Shape;311;p33"/>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fld id="{00000000-1234-1234-1234-123412341234}" type="slidenum">
              <a:rPr lang="en-US"/>
              <a:pPr/>
              <a:t>27</a:t>
            </a:fld>
            <a:endParaRPr/>
          </a:p>
        </p:txBody>
      </p:sp>
      <p:pic>
        <p:nvPicPr>
          <p:cNvPr id="312" name="Google Shape;312;p33" descr="A large white building with a gate with Royal Courts of Justice in the background&#10;&#10;Description automatically generated"/>
          <p:cNvPicPr preferRelativeResize="0">
            <a:picLocks noGrp="1"/>
          </p:cNvPicPr>
          <p:nvPr>
            <p:ph type="body" idx="1"/>
          </p:nvPr>
        </p:nvPicPr>
        <p:blipFill rotWithShape="1">
          <a:blip r:embed="rId3">
            <a:alphaModFix/>
          </a:blip>
          <a:srcRect/>
          <a:stretch/>
        </p:blipFill>
        <p:spPr>
          <a:xfrm>
            <a:off x="1981200" y="2557054"/>
            <a:ext cx="3905250" cy="2791643"/>
          </a:xfrm>
          <a:prstGeom prst="rect">
            <a:avLst/>
          </a:prstGeom>
          <a:noFill/>
          <a:ln>
            <a:noFill/>
          </a:ln>
        </p:spPr>
      </p:pic>
    </p:spTree>
    <p:extLst>
      <p:ext uri="{BB962C8B-B14F-4D97-AF65-F5344CB8AC3E}">
        <p14:creationId xmlns:p14="http://schemas.microsoft.com/office/powerpoint/2010/main" val="1074922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605C6-6BCB-E3C3-929D-75D5DD175612}"/>
              </a:ext>
            </a:extLst>
          </p:cNvPr>
          <p:cNvSpPr>
            <a:spLocks noGrp="1"/>
          </p:cNvSpPr>
          <p:nvPr>
            <p:ph type="title"/>
          </p:nvPr>
        </p:nvSpPr>
        <p:spPr>
          <a:xfrm>
            <a:off x="609601" y="381380"/>
            <a:ext cx="8728079" cy="922130"/>
          </a:xfrm>
        </p:spPr>
        <p:txBody>
          <a:bodyPr wrap="square" anchor="ctr">
            <a:normAutofit/>
          </a:bodyPr>
          <a:lstStyle/>
          <a:p>
            <a:r>
              <a:rPr lang="en-GB" b="1" u="sng" dirty="0"/>
              <a:t>Criminal Division</a:t>
            </a:r>
            <a:endParaRPr lang="en-GB" dirty="0"/>
          </a:p>
        </p:txBody>
      </p:sp>
      <p:graphicFrame>
        <p:nvGraphicFramePr>
          <p:cNvPr id="5" name="Text Placeholder 2">
            <a:extLst>
              <a:ext uri="{FF2B5EF4-FFF2-40B4-BE49-F238E27FC236}">
                <a16:creationId xmlns:a16="http://schemas.microsoft.com/office/drawing/2014/main" id="{A359231D-0873-7CC7-D51F-C0FC825E9302}"/>
              </a:ext>
            </a:extLst>
          </p:cNvPr>
          <p:cNvGraphicFramePr/>
          <p:nvPr>
            <p:extLst>
              <p:ext uri="{D42A27DB-BD31-4B8C-83A1-F6EECF244321}">
                <p14:modId xmlns:p14="http://schemas.microsoft.com/office/powerpoint/2010/main" val="475827959"/>
              </p:ext>
            </p:extLst>
          </p:nvPr>
        </p:nvGraphicFramePr>
        <p:xfrm>
          <a:off x="609600" y="1555750"/>
          <a:ext cx="10972800" cy="4476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910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4F1C793-72CC-E189-D326-F3B747FF7040}"/>
              </a:ext>
            </a:extLst>
          </p:cNvPr>
          <p:cNvSpPr>
            <a:spLocks noGrp="1"/>
          </p:cNvSpPr>
          <p:nvPr>
            <p:ph type="title"/>
          </p:nvPr>
        </p:nvSpPr>
        <p:spPr>
          <a:xfrm>
            <a:off x="609601" y="381380"/>
            <a:ext cx="8728079" cy="922130"/>
          </a:xfrm>
        </p:spPr>
        <p:txBody>
          <a:bodyPr spcFirstLastPara="1" vert="horz" wrap="square" lIns="0" tIns="0" rIns="0" bIns="0" rtlCol="0" anchor="ctr" anchorCtr="0">
            <a:normAutofit/>
          </a:bodyPr>
          <a:lstStyle/>
          <a:p>
            <a:r>
              <a:rPr lang="en-GB" altLang="en-US" sz="3700" b="0" i="0" kern="1200" cap="all" baseline="0">
                <a:latin typeface="+mj-lt"/>
                <a:ea typeface="+mj-ea"/>
                <a:cs typeface="+mj-cs"/>
              </a:rPr>
              <a:t>Impact of the Human Rights Act 1998</a:t>
            </a:r>
          </a:p>
        </p:txBody>
      </p:sp>
      <p:sp>
        <p:nvSpPr>
          <p:cNvPr id="18438" name="TextBox 18437">
            <a:extLst>
              <a:ext uri="{FF2B5EF4-FFF2-40B4-BE49-F238E27FC236}">
                <a16:creationId xmlns:a16="http://schemas.microsoft.com/office/drawing/2014/main" id="{081007DC-4DD2-A395-106B-46439371C5ED}"/>
              </a:ext>
            </a:extLst>
          </p:cNvPr>
          <p:cNvSpPr txBox="1"/>
          <p:nvPr/>
        </p:nvSpPr>
        <p:spPr>
          <a:xfrm>
            <a:off x="609600" y="1600201"/>
            <a:ext cx="10972800" cy="4479235"/>
          </a:xfrm>
          <a:prstGeom prst="rect">
            <a:avLst/>
          </a:prstGeom>
          <a:noFill/>
          <a:ln>
            <a:noFill/>
          </a:ln>
        </p:spPr>
        <p:txBody>
          <a:bodyPr spcFirstLastPara="1" vert="horz" wrap="square" lIns="0" tIns="0" rIns="0" bIns="0" rtlCol="0" anchor="t" anchorCtr="0">
            <a:normAutofit/>
          </a:bodyPr>
          <a:lstStyle/>
          <a:p>
            <a:pPr marL="457200" indent="-228600">
              <a:lnSpc>
                <a:spcPct val="90000"/>
              </a:lnSpc>
              <a:spcBef>
                <a:spcPts val="1200"/>
              </a:spcBef>
              <a:buClr>
                <a:schemeClr val="dk1"/>
              </a:buClr>
              <a:buSzPts val="1800"/>
              <a:defRPr/>
            </a:pPr>
            <a:r>
              <a:rPr lang="en-US" sz="2400" b="1" i="1" u="sng" kern="1200">
                <a:latin typeface="+mn-lt"/>
                <a:ea typeface="+mn-ea"/>
                <a:cs typeface="+mn-cs"/>
              </a:rPr>
              <a:t>Vinter v UK (2013)</a:t>
            </a:r>
            <a:endParaRPr lang="en-US" sz="2400" kern="1200">
              <a:latin typeface="+mn-lt"/>
              <a:ea typeface="+mn-ea"/>
              <a:cs typeface="+mn-cs"/>
            </a:endParaRPr>
          </a:p>
          <a:p>
            <a:pPr marL="457200" indent="-228600">
              <a:lnSpc>
                <a:spcPct val="90000"/>
              </a:lnSpc>
              <a:spcBef>
                <a:spcPts val="1200"/>
              </a:spcBef>
              <a:buClr>
                <a:schemeClr val="dk1"/>
              </a:buClr>
              <a:buSzPts val="1800"/>
              <a:defRPr/>
            </a:pPr>
            <a:r>
              <a:rPr lang="en-US" sz="2400" kern="1200">
                <a:latin typeface="+mn-lt"/>
                <a:ea typeface="+mn-ea"/>
                <a:cs typeface="+mn-cs"/>
              </a:rPr>
              <a:t>This was a group of cases concerning some of the UK’s most dangerous criminals, who appealed to the Court of Appeal because their sentence of a “whole life order” was a breach of </a:t>
            </a:r>
            <a:r>
              <a:rPr lang="en-US" sz="2400" b="1" i="1" u="sng" kern="1200">
                <a:latin typeface="+mn-lt"/>
                <a:ea typeface="+mn-ea"/>
                <a:cs typeface="+mn-cs"/>
              </a:rPr>
              <a:t>Article 3 ECHR – right to be free from inhuman and degrading treatment</a:t>
            </a:r>
            <a:r>
              <a:rPr lang="en-US" sz="2400" kern="1200">
                <a:latin typeface="+mn-lt"/>
                <a:ea typeface="+mn-ea"/>
                <a:cs typeface="+mn-cs"/>
              </a:rPr>
              <a:t>.</a:t>
            </a:r>
          </a:p>
          <a:p>
            <a:pPr marL="457200" indent="-228600">
              <a:lnSpc>
                <a:spcPct val="90000"/>
              </a:lnSpc>
              <a:spcBef>
                <a:spcPts val="1200"/>
              </a:spcBef>
              <a:buClr>
                <a:schemeClr val="dk1"/>
              </a:buClr>
              <a:buSzPts val="1800"/>
              <a:defRPr/>
            </a:pPr>
            <a:r>
              <a:rPr lang="en-US" sz="2400" kern="1200">
                <a:latin typeface="+mn-lt"/>
                <a:ea typeface="+mn-ea"/>
                <a:cs typeface="+mn-cs"/>
              </a:rPr>
              <a:t> </a:t>
            </a:r>
          </a:p>
          <a:p>
            <a:pPr marL="457200" indent="-228600">
              <a:lnSpc>
                <a:spcPct val="90000"/>
              </a:lnSpc>
              <a:spcBef>
                <a:spcPts val="1200"/>
              </a:spcBef>
              <a:buClr>
                <a:schemeClr val="dk1"/>
              </a:buClr>
              <a:buSzPts val="1800"/>
              <a:defRPr/>
            </a:pPr>
            <a:r>
              <a:rPr lang="en-US" sz="2400" kern="1200">
                <a:latin typeface="+mn-lt"/>
                <a:ea typeface="+mn-ea"/>
                <a:cs typeface="+mn-cs"/>
              </a:rPr>
              <a:t>The ECHR ruled that </a:t>
            </a:r>
            <a:r>
              <a:rPr lang="en-US" sz="2400" b="1" kern="1200">
                <a:latin typeface="+mn-lt"/>
                <a:ea typeface="+mn-ea"/>
                <a:cs typeface="+mn-cs"/>
              </a:rPr>
              <a:t>whole life orders</a:t>
            </a:r>
            <a:r>
              <a:rPr lang="en-US" sz="2400" kern="1200">
                <a:latin typeface="+mn-lt"/>
                <a:ea typeface="+mn-ea"/>
                <a:cs typeface="+mn-cs"/>
              </a:rPr>
              <a:t> were in breach of Article 3 and that a review mechanism should be in place to assess whether a whole life term was still necessary. It recommended this review should be left no later than 25 years into the sentence.</a:t>
            </a:r>
          </a:p>
          <a:p>
            <a:pPr marL="457200" indent="-228600">
              <a:lnSpc>
                <a:spcPct val="90000"/>
              </a:lnSpc>
              <a:spcBef>
                <a:spcPts val="1200"/>
              </a:spcBef>
              <a:buClr>
                <a:schemeClr val="dk1"/>
              </a:buClr>
              <a:buSzPts val="1800"/>
              <a:defRPr/>
            </a:pPr>
            <a:r>
              <a:rPr lang="en-US" sz="2400" kern="1200">
                <a:latin typeface="+mn-lt"/>
                <a:ea typeface="+mn-ea"/>
                <a:cs typeface="+mn-cs"/>
              </a:rPr>
              <a:t> </a:t>
            </a:r>
          </a:p>
        </p:txBody>
      </p:sp>
      <p:sp>
        <p:nvSpPr>
          <p:cNvPr id="4" name="TextBox 3">
            <a:extLst>
              <a:ext uri="{FF2B5EF4-FFF2-40B4-BE49-F238E27FC236}">
                <a16:creationId xmlns:a16="http://schemas.microsoft.com/office/drawing/2014/main" id="{054F72F5-90C6-F873-2FA3-123DC60AF2B5}"/>
              </a:ext>
            </a:extLst>
          </p:cNvPr>
          <p:cNvSpPr txBox="1"/>
          <p:nvPr/>
        </p:nvSpPr>
        <p:spPr>
          <a:xfrm>
            <a:off x="6096000" y="1771375"/>
            <a:ext cx="5367867" cy="4363950"/>
          </a:xfrm>
          <a:prstGeom prst="rect">
            <a:avLst/>
          </a:prstGeom>
          <a:noFill/>
          <a:ln>
            <a:noFill/>
          </a:ln>
        </p:spPr>
        <p:txBody>
          <a:bodyPr spcFirstLastPara="1" vert="horz" wrap="square" lIns="0" tIns="0" rIns="0" bIns="0" rtlCol="0" anchor="t" anchorCtr="0">
            <a:normAutofit/>
          </a:bodyPr>
          <a:lstStyle/>
          <a:p>
            <a:pPr marL="457200" indent="-365760">
              <a:spcBef>
                <a:spcPts val="1200"/>
              </a:spcBef>
              <a:buClr>
                <a:schemeClr val="dk1"/>
              </a:buClr>
              <a:buSzPts val="2160"/>
              <a:buFont typeface="Noto Sans Symbols"/>
              <a:buChar char="▪"/>
              <a:defRPr/>
            </a:pPr>
            <a:endParaRPr lang="en-US" sz="2800" kern="1200" dirty="0">
              <a:latin typeface="+mn-lt"/>
              <a:ea typeface="+mn-ea"/>
              <a:cs typeface="+mn-cs"/>
            </a:endParaRPr>
          </a:p>
        </p:txBody>
      </p:sp>
    </p:spTree>
    <p:extLst>
      <p:ext uri="{BB962C8B-B14F-4D97-AF65-F5344CB8AC3E}">
        <p14:creationId xmlns:p14="http://schemas.microsoft.com/office/powerpoint/2010/main" val="4464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8" name="Video 107" descr="People Discussing">
            <a:extLst>
              <a:ext uri="{FF2B5EF4-FFF2-40B4-BE49-F238E27FC236}">
                <a16:creationId xmlns:a16="http://schemas.microsoft.com/office/drawing/2014/main" id="{E8B62C55-D538-6650-90E7-41D6CC52CBE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0008" r="37232" b="1"/>
          <a:stretch/>
        </p:blipFill>
        <p:spPr>
          <a:xfrm>
            <a:off x="6993359" y="1"/>
            <a:ext cx="5198641" cy="6858002"/>
          </a:xfrm>
          <a:prstGeom prst="rect">
            <a:avLst/>
          </a:prstGeom>
          <a:noFill/>
        </p:spPr>
      </p:pic>
      <p:sp>
        <p:nvSpPr>
          <p:cNvPr id="106" name="Google Shape;106;p18"/>
          <p:cNvSpPr txBox="1">
            <a:spLocks noGrp="1"/>
          </p:cNvSpPr>
          <p:nvPr>
            <p:ph type="ctrTitle"/>
          </p:nvPr>
        </p:nvSpPr>
        <p:spPr>
          <a:xfrm>
            <a:off x="1648661" y="339645"/>
            <a:ext cx="4890577" cy="1002552"/>
          </a:xfrm>
        </p:spPr>
        <p:txBody>
          <a:bodyPr spcFirstLastPara="1" vert="horz" lIns="0" tIns="0" rIns="0" bIns="0" rtlCol="0" anchor="b" anchorCtr="0">
            <a:normAutofit/>
          </a:bodyPr>
          <a:lstStyle/>
          <a:p>
            <a:pPr>
              <a:buSzPts val="2800"/>
            </a:pPr>
            <a:r>
              <a:rPr lang="en-US" sz="3500"/>
              <a:t>LECTURE OVERVIEW</a:t>
            </a:r>
          </a:p>
        </p:txBody>
      </p:sp>
      <p:sp>
        <p:nvSpPr>
          <p:cNvPr id="103" name="Google Shape;103;p18"/>
          <p:cNvSpPr txBox="1">
            <a:spLocks noGrp="1"/>
          </p:cNvSpPr>
          <p:nvPr>
            <p:ph type="body" sz="quarter" idx="14"/>
          </p:nvPr>
        </p:nvSpPr>
        <p:spPr>
          <a:xfrm>
            <a:off x="1645581" y="1507066"/>
            <a:ext cx="4890578" cy="4849283"/>
          </a:xfrm>
        </p:spPr>
        <p:txBody>
          <a:bodyPr spcFirstLastPara="1" vert="horz" lIns="0" tIns="0" rIns="0" bIns="0" rtlCol="0" anchor="t" anchorCtr="0">
            <a:normAutofit/>
          </a:bodyPr>
          <a:lstStyle/>
          <a:p>
            <a:pPr marL="342900" indent="-342900">
              <a:spcBef>
                <a:spcPts val="0"/>
              </a:spcBef>
              <a:buSzPts val="2400"/>
              <a:buAutoNum type="arabicParenR"/>
            </a:pPr>
            <a:r>
              <a:rPr lang="en-US"/>
              <a:t>How law is developed through case law – the rules of precedent</a:t>
            </a:r>
            <a:endParaRPr/>
          </a:p>
          <a:p>
            <a:pPr marL="342900" indent="-342900">
              <a:buSzPts val="2400"/>
              <a:buAutoNum type="arabicParenR"/>
            </a:pPr>
            <a:r>
              <a:rPr lang="en-US"/>
              <a:t>How judges use cases to follow rules and to depart from them</a:t>
            </a:r>
            <a:endParaRPr/>
          </a:p>
          <a:p>
            <a:pPr marL="342900" indent="-342900">
              <a:buSzPts val="2400"/>
              <a:buAutoNum type="arabicParenR"/>
            </a:pPr>
            <a:r>
              <a:rPr lang="en-US"/>
              <a:t>How to use cases in your studies</a:t>
            </a:r>
            <a:endParaRPr/>
          </a:p>
        </p:txBody>
      </p:sp>
      <p:sp>
        <p:nvSpPr>
          <p:cNvPr id="104" name="Google Shape;104;p18"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smtClean="0"/>
              <a:pPr>
                <a:spcAft>
                  <a:spcPts val="600"/>
                </a:spcAft>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10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8"/>
                                        </p:tgtEl>
                                      </p:cBhvr>
                                    </p:cmd>
                                  </p:childTnLst>
                                </p:cTn>
                              </p:par>
                            </p:childTnLst>
                          </p:cTn>
                        </p:par>
                      </p:childTnLst>
                    </p:cTn>
                  </p:par>
                </p:childTnLst>
              </p:cTn>
              <p:nextCondLst>
                <p:cond evt="onClick" delay="0">
                  <p:tgtEl>
                    <p:spTgt spid="108"/>
                  </p:tgtEl>
                </p:cond>
              </p:nextCondLst>
            </p:seq>
            <p:video>
              <p:cMediaNode mute="1">
                <p:cTn id="12" repeatCount="indefinite" fill="hold" display="0">
                  <p:stCondLst>
                    <p:cond delay="indefinite"/>
                  </p:stCondLst>
                </p:cTn>
                <p:tgtEl>
                  <p:spTgt spid="10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print with words&#10;&#10;Description automatically generated">
            <a:extLst>
              <a:ext uri="{FF2B5EF4-FFF2-40B4-BE49-F238E27FC236}">
                <a16:creationId xmlns:a16="http://schemas.microsoft.com/office/drawing/2014/main" id="{C14607D6-1B92-DD5F-9C94-957F4ECD37C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93359" y="742366"/>
            <a:ext cx="5198641" cy="5373272"/>
          </a:xfrm>
          <a:prstGeom prst="rect">
            <a:avLst/>
          </a:prstGeom>
          <a:noFill/>
        </p:spPr>
      </p:pic>
      <p:sp>
        <p:nvSpPr>
          <p:cNvPr id="4" name="Title 3">
            <a:extLst>
              <a:ext uri="{FF2B5EF4-FFF2-40B4-BE49-F238E27FC236}">
                <a16:creationId xmlns:a16="http://schemas.microsoft.com/office/drawing/2014/main" id="{5EB0D19A-E6D7-F586-825E-5F090ADAA149}"/>
              </a:ext>
            </a:extLst>
          </p:cNvPr>
          <p:cNvSpPr>
            <a:spLocks noGrp="1"/>
          </p:cNvSpPr>
          <p:nvPr>
            <p:ph type="ctrTitle"/>
          </p:nvPr>
        </p:nvSpPr>
        <p:spPr>
          <a:xfrm>
            <a:off x="1648661" y="339645"/>
            <a:ext cx="4890577" cy="1002552"/>
          </a:xfrm>
        </p:spPr>
        <p:txBody>
          <a:bodyPr anchor="b">
            <a:normAutofit/>
          </a:bodyPr>
          <a:lstStyle/>
          <a:p>
            <a:r>
              <a:rPr lang="en-US" sz="2800" b="1" u="sng" kern="1200"/>
              <a:t>s2 Human Rights Act 1998</a:t>
            </a:r>
            <a:br>
              <a:rPr lang="en-US" sz="2800" kern="1200"/>
            </a:br>
            <a:endParaRPr lang="en-GB" sz="2800"/>
          </a:p>
        </p:txBody>
      </p:sp>
      <p:sp>
        <p:nvSpPr>
          <p:cNvPr id="2" name="Text Placeholder 1">
            <a:extLst>
              <a:ext uri="{FF2B5EF4-FFF2-40B4-BE49-F238E27FC236}">
                <a16:creationId xmlns:a16="http://schemas.microsoft.com/office/drawing/2014/main" id="{08CFFFC7-83EC-AD7C-02AE-DA96BA08A0DF}"/>
              </a:ext>
            </a:extLst>
          </p:cNvPr>
          <p:cNvSpPr>
            <a:spLocks noGrp="1"/>
          </p:cNvSpPr>
          <p:nvPr>
            <p:ph type="body" sz="quarter" idx="14"/>
          </p:nvPr>
        </p:nvSpPr>
        <p:spPr>
          <a:xfrm>
            <a:off x="1645581" y="1507066"/>
            <a:ext cx="4890578" cy="4849283"/>
          </a:xfrm>
        </p:spPr>
        <p:txBody>
          <a:bodyPr anchor="t">
            <a:normAutofit/>
          </a:bodyPr>
          <a:lstStyle/>
          <a:p>
            <a:pPr marL="91440">
              <a:spcBef>
                <a:spcPts val="1200"/>
              </a:spcBef>
              <a:buClr>
                <a:schemeClr val="dk1"/>
              </a:buClr>
              <a:buSzPts val="2160"/>
              <a:defRPr/>
            </a:pPr>
            <a:endParaRPr lang="en-US" kern="1200" dirty="0"/>
          </a:p>
          <a:p>
            <a:pPr marL="457200" indent="-365760">
              <a:spcBef>
                <a:spcPts val="1200"/>
              </a:spcBef>
              <a:buClr>
                <a:schemeClr val="dk1"/>
              </a:buClr>
              <a:buSzPts val="2160"/>
              <a:buFont typeface="Noto Sans Symbols"/>
              <a:buChar char="▪"/>
              <a:defRPr/>
            </a:pPr>
            <a:r>
              <a:rPr lang="en-US" kern="1200" dirty="0"/>
              <a:t>Requires all judges, when deciding on Convention points, to </a:t>
            </a:r>
            <a:r>
              <a:rPr lang="en-US" b="1" kern="1200" dirty="0"/>
              <a:t>‘take account’</a:t>
            </a:r>
            <a:r>
              <a:rPr lang="en-US" kern="1200" dirty="0"/>
              <a:t> of the case law of the European Court of Human Rights. </a:t>
            </a:r>
          </a:p>
          <a:p>
            <a:pPr marL="457200" indent="-365760">
              <a:spcBef>
                <a:spcPts val="1200"/>
              </a:spcBef>
              <a:buClr>
                <a:schemeClr val="dk1"/>
              </a:buClr>
              <a:buSzPts val="2160"/>
              <a:buFont typeface="Noto Sans Symbols"/>
              <a:buChar char="▪"/>
              <a:defRPr/>
            </a:pPr>
            <a:r>
              <a:rPr lang="en-US" kern="1200" dirty="0"/>
              <a:t>This effectively creates a new source of case law.</a:t>
            </a:r>
          </a:p>
          <a:p>
            <a:endParaRPr lang="en-GB" dirty="0"/>
          </a:p>
        </p:txBody>
      </p:sp>
      <p:sp>
        <p:nvSpPr>
          <p:cNvPr id="7" name="TextBox 6">
            <a:extLst>
              <a:ext uri="{FF2B5EF4-FFF2-40B4-BE49-F238E27FC236}">
                <a16:creationId xmlns:a16="http://schemas.microsoft.com/office/drawing/2014/main" id="{CB30E312-42B4-BC86-44C0-D4E096DDBBC3}"/>
              </a:ext>
            </a:extLst>
          </p:cNvPr>
          <p:cNvSpPr txBox="1"/>
          <p:nvPr/>
        </p:nvSpPr>
        <p:spPr>
          <a:xfrm>
            <a:off x="9884958" y="5915583"/>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thegrandmalogbook.blogspot.com/2016/12/the-universal-declaration-of-human.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1364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7E86A10B-A26A-0EA3-DA14-4AA80DA38007}"/>
              </a:ext>
            </a:extLst>
          </p:cNvPr>
          <p:cNvSpPr>
            <a:spLocks noGrp="1"/>
          </p:cNvSpPr>
          <p:nvPr>
            <p:ph type="title"/>
          </p:nvPr>
        </p:nvSpPr>
        <p:spPr>
          <a:xfrm>
            <a:off x="609601" y="381380"/>
            <a:ext cx="8728079" cy="922130"/>
          </a:xfrm>
        </p:spPr>
        <p:txBody>
          <a:bodyPr wrap="square" anchor="ctr">
            <a:normAutofit/>
          </a:bodyPr>
          <a:lstStyle/>
          <a:p>
            <a:pPr eaLnBrk="1" hangingPunct="1">
              <a:defRPr/>
            </a:pPr>
            <a:r>
              <a:rPr lang="en-GB" altLang="en-US"/>
              <a:t>Advantages of Precedent</a:t>
            </a:r>
          </a:p>
        </p:txBody>
      </p:sp>
      <p:graphicFrame>
        <p:nvGraphicFramePr>
          <p:cNvPr id="22533" name="Content Placeholder 2">
            <a:extLst>
              <a:ext uri="{FF2B5EF4-FFF2-40B4-BE49-F238E27FC236}">
                <a16:creationId xmlns:a16="http://schemas.microsoft.com/office/drawing/2014/main" id="{8E5FC0DC-E401-28F0-95F9-4EF28DA67E5A}"/>
              </a:ext>
            </a:extLst>
          </p:cNvPr>
          <p:cNvGraphicFramePr/>
          <p:nvPr>
            <p:extLst>
              <p:ext uri="{D42A27DB-BD31-4B8C-83A1-F6EECF244321}">
                <p14:modId xmlns:p14="http://schemas.microsoft.com/office/powerpoint/2010/main" val="4074358289"/>
              </p:ext>
            </p:extLst>
          </p:nvPr>
        </p:nvGraphicFramePr>
        <p:xfrm>
          <a:off x="609600" y="1555750"/>
          <a:ext cx="10972800" cy="447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4079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coat holding a book&#10;&#10;Description automatically generated">
            <a:extLst>
              <a:ext uri="{FF2B5EF4-FFF2-40B4-BE49-F238E27FC236}">
                <a16:creationId xmlns:a16="http://schemas.microsoft.com/office/drawing/2014/main" id="{B36B768A-FD89-920C-B8B0-3A19B810A8D0}"/>
              </a:ext>
            </a:extLst>
          </p:cNvPr>
          <p:cNvPicPr>
            <a:picLocks noChangeAspect="1"/>
          </p:cNvPicPr>
          <p:nvPr/>
        </p:nvPicPr>
        <p:blipFill>
          <a:blip r:embed="rId2">
            <a:extLst>
              <a:ext uri="{837473B0-CC2E-450A-ABE3-18F120FF3D39}">
                <a1611:picAttrSrcUrl xmlns:a1611="http://schemas.microsoft.com/office/drawing/2016/11/main" r:id="rId3"/>
              </a:ext>
            </a:extLst>
          </a:blip>
          <a:srcRect l="21574" r="21573"/>
          <a:stretch/>
        </p:blipFill>
        <p:spPr>
          <a:xfrm>
            <a:off x="6993359" y="1"/>
            <a:ext cx="5198641" cy="6858002"/>
          </a:xfrm>
          <a:prstGeom prst="rect">
            <a:avLst/>
          </a:prstGeom>
          <a:noFill/>
        </p:spPr>
      </p:pic>
      <p:sp>
        <p:nvSpPr>
          <p:cNvPr id="10" name="Title 1">
            <a:extLst>
              <a:ext uri="{FF2B5EF4-FFF2-40B4-BE49-F238E27FC236}">
                <a16:creationId xmlns:a16="http://schemas.microsoft.com/office/drawing/2014/main" id="{C1E64071-5892-EE97-9D83-A14F4CB8C551}"/>
              </a:ext>
            </a:extLst>
          </p:cNvPr>
          <p:cNvSpPr>
            <a:spLocks noGrp="1"/>
          </p:cNvSpPr>
          <p:nvPr>
            <p:ph type="ctrTitle"/>
          </p:nvPr>
        </p:nvSpPr>
        <p:spPr>
          <a:xfrm>
            <a:off x="1648661" y="339645"/>
            <a:ext cx="4890577" cy="1002552"/>
          </a:xfrm>
        </p:spPr>
        <p:txBody>
          <a:bodyPr vert="horz" lIns="0" tIns="45720" rIns="0" bIns="45720" rtlCol="0" anchor="b">
            <a:normAutofit/>
          </a:bodyPr>
          <a:lstStyle/>
          <a:p>
            <a:r>
              <a:rPr lang="en-GB" b="0" i="0" kern="1200" cap="all" baseline="0">
                <a:latin typeface="Sagona ExtraLight" panose="02020303050505020204" pitchFamily="18" charset="0"/>
                <a:ea typeface="+mj-ea"/>
                <a:cs typeface="+mj-cs"/>
              </a:rPr>
              <a:t>Objectivity</a:t>
            </a:r>
          </a:p>
        </p:txBody>
      </p:sp>
      <p:sp>
        <p:nvSpPr>
          <p:cNvPr id="5" name="TextBox 4">
            <a:extLst>
              <a:ext uri="{FF2B5EF4-FFF2-40B4-BE49-F238E27FC236}">
                <a16:creationId xmlns:a16="http://schemas.microsoft.com/office/drawing/2014/main" id="{C678E168-7BD5-9F60-7C70-DE3965A1A8EB}"/>
              </a:ext>
            </a:extLst>
          </p:cNvPr>
          <p:cNvSpPr txBox="1"/>
          <p:nvPr/>
        </p:nvSpPr>
        <p:spPr>
          <a:xfrm>
            <a:off x="1645581" y="1507066"/>
            <a:ext cx="4890578" cy="4849283"/>
          </a:xfrm>
          <a:prstGeom prst="rect">
            <a:avLst/>
          </a:prstGeom>
        </p:spPr>
        <p:txBody>
          <a:bodyPr spcFirstLastPara="1" vert="horz" lIns="0" tIns="45720" rIns="0" bIns="45720" rtlCol="0" anchor="t" anchorCtr="0">
            <a:normAutofit/>
          </a:bodyPr>
          <a:lstStyle/>
          <a:p>
            <a:pPr algn="just">
              <a:spcBef>
                <a:spcPts val="1000"/>
              </a:spcBef>
              <a:buClr>
                <a:schemeClr val="dk1"/>
              </a:buClr>
              <a:buSzPts val="1800"/>
              <a:defRPr/>
            </a:pPr>
            <a:r>
              <a:rPr lang="en-US" sz="2000" dirty="0">
                <a:latin typeface="+mj-lt"/>
              </a:rPr>
              <a:t>It prevents judges from exercising personal prejudices, makes the courts’ decisions more transparent, and creates legal rules that are </a:t>
            </a:r>
            <a:r>
              <a:rPr lang="en-US" sz="2000" b="1" dirty="0">
                <a:latin typeface="+mj-lt"/>
              </a:rPr>
              <a:t>objectively acceptable</a:t>
            </a:r>
            <a:r>
              <a:rPr lang="en-US" sz="2000" dirty="0">
                <a:latin typeface="+mj-lt"/>
              </a:rPr>
              <a:t>. </a:t>
            </a:r>
          </a:p>
        </p:txBody>
      </p:sp>
      <p:sp>
        <p:nvSpPr>
          <p:cNvPr id="8" name="TextBox 7">
            <a:extLst>
              <a:ext uri="{FF2B5EF4-FFF2-40B4-BE49-F238E27FC236}">
                <a16:creationId xmlns:a16="http://schemas.microsoft.com/office/drawing/2014/main" id="{840FCD3B-C87F-E807-FFDF-1FE121E6D1AF}"/>
              </a:ext>
            </a:extLst>
          </p:cNvPr>
          <p:cNvSpPr txBox="1"/>
          <p:nvPr/>
        </p:nvSpPr>
        <p:spPr>
          <a:xfrm>
            <a:off x="9884958" y="6657948"/>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en.wikipedia.org/wiki/Judge_Turpin">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4281731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lue and white logo&#10;&#10;Description automatically generated">
            <a:extLst>
              <a:ext uri="{FF2B5EF4-FFF2-40B4-BE49-F238E27FC236}">
                <a16:creationId xmlns:a16="http://schemas.microsoft.com/office/drawing/2014/main" id="{A5E5A2B1-D435-35C3-4C12-69459E104104}"/>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r="2464" b="-1"/>
          <a:stretch/>
        </p:blipFill>
        <p:spPr>
          <a:xfrm>
            <a:off x="20" y="3482977"/>
            <a:ext cx="12191980" cy="3375025"/>
          </a:xfrm>
          <a:noFill/>
        </p:spPr>
      </p:pic>
      <p:sp>
        <p:nvSpPr>
          <p:cNvPr id="4" name="Text Placeholder 3">
            <a:extLst>
              <a:ext uri="{FF2B5EF4-FFF2-40B4-BE49-F238E27FC236}">
                <a16:creationId xmlns:a16="http://schemas.microsoft.com/office/drawing/2014/main" id="{5656B050-D5F0-0E8A-0CF5-F05FA1CDB51A}"/>
              </a:ext>
            </a:extLst>
          </p:cNvPr>
          <p:cNvSpPr>
            <a:spLocks noGrp="1"/>
          </p:cNvSpPr>
          <p:nvPr>
            <p:ph idx="1"/>
          </p:nvPr>
        </p:nvSpPr>
        <p:spPr>
          <a:xfrm>
            <a:off x="5351244" y="568512"/>
            <a:ext cx="6002556" cy="2806511"/>
          </a:xfrm>
        </p:spPr>
        <p:txBody>
          <a:bodyPr anchor="ctr">
            <a:normAutofit/>
          </a:bodyPr>
          <a:lstStyle/>
          <a:p>
            <a:pPr eaLnBrk="1" hangingPunct="1">
              <a:defRPr/>
            </a:pPr>
            <a:r>
              <a:rPr lang="en-GB" dirty="0"/>
              <a:t>This means that new laws can be created to deal with difficult and new legal dilemmas. </a:t>
            </a:r>
          </a:p>
          <a:p>
            <a:pPr eaLnBrk="1" hangingPunct="1">
              <a:defRPr/>
            </a:pPr>
            <a:endParaRPr lang="en-GB" b="1" i="1" u="sng" dirty="0"/>
          </a:p>
          <a:p>
            <a:pPr eaLnBrk="1" hangingPunct="1">
              <a:defRPr/>
            </a:pPr>
            <a:r>
              <a:rPr lang="en-GB" b="1" i="1" u="sng" dirty="0"/>
              <a:t>Airedale NHS Trust v Bland (1993)</a:t>
            </a:r>
            <a:r>
              <a:rPr lang="en-GB" dirty="0"/>
              <a:t> on the question of whether a life support machine should be switched off when a person was in a persistent vegetative state; and the case </a:t>
            </a:r>
            <a:r>
              <a:rPr lang="en-GB" b="1" i="1" u="sng" dirty="0"/>
              <a:t>Re A (2000)</a:t>
            </a:r>
            <a:r>
              <a:rPr lang="en-GB" dirty="0"/>
              <a:t> on the question whether Siamese twins should be separated by an operation when the hospital recommended this, but where the patient had clearly expressed their opposition.</a:t>
            </a:r>
          </a:p>
          <a:p>
            <a:pPr eaLnBrk="1" hangingPunct="1">
              <a:defRPr/>
            </a:pPr>
            <a:r>
              <a:rPr lang="en-GB" dirty="0"/>
              <a:t>Legal growth also comes in the light of </a:t>
            </a:r>
            <a:r>
              <a:rPr lang="en-GB" b="1" dirty="0"/>
              <a:t>practical experience</a:t>
            </a:r>
            <a:r>
              <a:rPr lang="en-GB" dirty="0"/>
              <a:t>.</a:t>
            </a:r>
          </a:p>
          <a:p>
            <a:endParaRPr lang="en-GB" dirty="0"/>
          </a:p>
        </p:txBody>
      </p:sp>
      <p:sp>
        <p:nvSpPr>
          <p:cNvPr id="3" name="Title 2">
            <a:extLst>
              <a:ext uri="{FF2B5EF4-FFF2-40B4-BE49-F238E27FC236}">
                <a16:creationId xmlns:a16="http://schemas.microsoft.com/office/drawing/2014/main" id="{9DDF8258-CD94-0DF7-7299-B3E09E5E9056}"/>
              </a:ext>
            </a:extLst>
          </p:cNvPr>
          <p:cNvSpPr>
            <a:spLocks noGrp="1"/>
          </p:cNvSpPr>
          <p:nvPr>
            <p:ph type="ctrTitle"/>
          </p:nvPr>
        </p:nvSpPr>
        <p:spPr>
          <a:xfrm>
            <a:off x="392623" y="568512"/>
            <a:ext cx="4179376" cy="2806512"/>
          </a:xfrm>
        </p:spPr>
        <p:txBody>
          <a:bodyPr anchor="ctr">
            <a:normAutofit/>
          </a:bodyPr>
          <a:lstStyle/>
          <a:p>
            <a:br>
              <a:rPr lang="en-GB" sz="2300" b="1"/>
            </a:br>
            <a:br>
              <a:rPr lang="en-GB" sz="2300" b="1"/>
            </a:br>
            <a:br>
              <a:rPr lang="en-GB" sz="2300" b="1"/>
            </a:br>
            <a:br>
              <a:rPr lang="en-GB" sz="2300" b="1"/>
            </a:br>
            <a:br>
              <a:rPr lang="en-GB" sz="2300" b="1"/>
            </a:br>
            <a:r>
              <a:rPr lang="en-GB" sz="2300" b="1"/>
              <a:t>Legal </a:t>
            </a:r>
            <a:br>
              <a:rPr lang="en-GB" sz="2300" b="1"/>
            </a:br>
            <a:r>
              <a:rPr lang="en-GB" sz="2300" b="1"/>
              <a:t>Growth</a:t>
            </a:r>
            <a:br>
              <a:rPr lang="en-GB" sz="2300"/>
            </a:br>
            <a:endParaRPr lang="en-GB" sz="2300"/>
          </a:p>
        </p:txBody>
      </p:sp>
      <p:sp>
        <p:nvSpPr>
          <p:cNvPr id="7" name="TextBox 6">
            <a:extLst>
              <a:ext uri="{FF2B5EF4-FFF2-40B4-BE49-F238E27FC236}">
                <a16:creationId xmlns:a16="http://schemas.microsoft.com/office/drawing/2014/main" id="{6BDD19A7-BDD2-5D69-37B4-D47533575EBA}"/>
              </a:ext>
            </a:extLst>
          </p:cNvPr>
          <p:cNvSpPr txBox="1"/>
          <p:nvPr/>
        </p:nvSpPr>
        <p:spPr>
          <a:xfrm>
            <a:off x="9884958" y="6657947"/>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diabetesdietblog.com/2018/09/12/my-favourite-health-fitness-freebies/">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1486376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21508" descr="Top view of people discussing and shaking hands">
            <a:extLst>
              <a:ext uri="{FF2B5EF4-FFF2-40B4-BE49-F238E27FC236}">
                <a16:creationId xmlns:a16="http://schemas.microsoft.com/office/drawing/2014/main" id="{AAD35366-80DC-29BA-81BF-5DC9FE80FF38}"/>
              </a:ext>
            </a:extLst>
          </p:cNvPr>
          <p:cNvPicPr>
            <a:picLocks noChangeAspect="1"/>
          </p:cNvPicPr>
          <p:nvPr/>
        </p:nvPicPr>
        <p:blipFill>
          <a:blip r:embed="rId2"/>
          <a:srcRect l="41305" r="16433" b="-1"/>
          <a:stretch/>
        </p:blipFill>
        <p:spPr>
          <a:xfrm>
            <a:off x="4810204" y="3482977"/>
            <a:ext cx="2558455" cy="3375025"/>
          </a:xfrm>
          <a:prstGeom prst="rect">
            <a:avLst/>
          </a:prstGeom>
          <a:noFill/>
        </p:spPr>
      </p:pic>
      <p:sp>
        <p:nvSpPr>
          <p:cNvPr id="21507" name="Content Placeholder 2">
            <a:extLst>
              <a:ext uri="{FF2B5EF4-FFF2-40B4-BE49-F238E27FC236}">
                <a16:creationId xmlns:a16="http://schemas.microsoft.com/office/drawing/2014/main" id="{87CFD081-7405-EE92-FCBC-12E487B3F572}"/>
              </a:ext>
            </a:extLst>
          </p:cNvPr>
          <p:cNvSpPr>
            <a:spLocks noGrp="1"/>
          </p:cNvSpPr>
          <p:nvPr>
            <p:ph idx="1"/>
          </p:nvPr>
        </p:nvSpPr>
        <p:spPr>
          <a:xfrm>
            <a:off x="5567465" y="568512"/>
            <a:ext cx="6002556" cy="2806511"/>
          </a:xfrm>
        </p:spPr>
        <p:txBody>
          <a:bodyPr anchor="ctr">
            <a:normAutofit/>
          </a:bodyPr>
          <a:lstStyle/>
          <a:p>
            <a:pPr eaLnBrk="1" hangingPunct="1"/>
            <a:r>
              <a:rPr lang="en-GB" altLang="en-US" dirty="0"/>
              <a:t>Judges’ views are NOT OFTEN  to represent those of the general public.</a:t>
            </a:r>
          </a:p>
          <a:p>
            <a:pPr eaLnBrk="1" hangingPunct="1"/>
            <a:r>
              <a:rPr lang="en-GB" altLang="en-US" dirty="0"/>
              <a:t>This system is </a:t>
            </a:r>
            <a:r>
              <a:rPr lang="en-GB" altLang="en-US" b="1" dirty="0"/>
              <a:t>rigid</a:t>
            </a:r>
            <a:r>
              <a:rPr lang="en-GB" altLang="en-US" dirty="0"/>
              <a:t> as the lower courts have to follow the decisions of higher courts.</a:t>
            </a:r>
          </a:p>
          <a:p>
            <a:pPr eaLnBrk="1" hangingPunct="1"/>
            <a:r>
              <a:rPr lang="en-GB" altLang="en-US" dirty="0"/>
              <a:t> It can be argued that the Court of Appeal should be allowed to overrule decisions of the House of Lords in certain defined circumstances, as it is often the ultimate court for most litigants.</a:t>
            </a:r>
          </a:p>
        </p:txBody>
      </p:sp>
      <p:sp>
        <p:nvSpPr>
          <p:cNvPr id="21506" name="Title 1">
            <a:extLst>
              <a:ext uri="{FF2B5EF4-FFF2-40B4-BE49-F238E27FC236}">
                <a16:creationId xmlns:a16="http://schemas.microsoft.com/office/drawing/2014/main" id="{9CC9137E-11B6-FE20-4AE6-455913801C10}"/>
              </a:ext>
            </a:extLst>
          </p:cNvPr>
          <p:cNvSpPr>
            <a:spLocks noGrp="1"/>
          </p:cNvSpPr>
          <p:nvPr>
            <p:ph type="ctrTitle"/>
          </p:nvPr>
        </p:nvSpPr>
        <p:spPr>
          <a:xfrm>
            <a:off x="608844" y="568512"/>
            <a:ext cx="4179376" cy="2806512"/>
          </a:xfrm>
        </p:spPr>
        <p:txBody>
          <a:bodyPr anchor="ctr">
            <a:normAutofit/>
          </a:bodyPr>
          <a:lstStyle/>
          <a:p>
            <a:pPr eaLnBrk="1" hangingPunct="1"/>
            <a:r>
              <a:rPr lang="en-GB" altLang="en-US" sz="3700"/>
              <a:t>Disadvantages of Precedent</a:t>
            </a:r>
          </a:p>
        </p:txBody>
      </p:sp>
    </p:spTree>
    <p:extLst>
      <p:ext uri="{BB962C8B-B14F-4D97-AF65-F5344CB8AC3E}">
        <p14:creationId xmlns:p14="http://schemas.microsoft.com/office/powerpoint/2010/main" val="3358081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ne glowing fluorescent bulb amonst unlit incandescent bulbs">
            <a:extLst>
              <a:ext uri="{FF2B5EF4-FFF2-40B4-BE49-F238E27FC236}">
                <a16:creationId xmlns:a16="http://schemas.microsoft.com/office/drawing/2014/main" id="{85226193-AF35-A680-D562-C0C9263C5AE6}"/>
              </a:ext>
            </a:extLst>
          </p:cNvPr>
          <p:cNvPicPr>
            <a:picLocks noChangeAspect="1"/>
          </p:cNvPicPr>
          <p:nvPr/>
        </p:nvPicPr>
        <p:blipFill>
          <a:blip r:embed="rId2"/>
          <a:stretch>
            <a:fillRect/>
          </a:stretch>
        </p:blipFill>
        <p:spPr>
          <a:xfrm>
            <a:off x="6993359" y="1479512"/>
            <a:ext cx="5198641" cy="3898980"/>
          </a:xfrm>
          <a:prstGeom prst="rect">
            <a:avLst/>
          </a:prstGeom>
          <a:noFill/>
        </p:spPr>
      </p:pic>
      <p:sp>
        <p:nvSpPr>
          <p:cNvPr id="3" name="Title 2">
            <a:extLst>
              <a:ext uri="{FF2B5EF4-FFF2-40B4-BE49-F238E27FC236}">
                <a16:creationId xmlns:a16="http://schemas.microsoft.com/office/drawing/2014/main" id="{37169FB3-DC77-72C3-B918-0E5FCC94E903}"/>
              </a:ext>
            </a:extLst>
          </p:cNvPr>
          <p:cNvSpPr>
            <a:spLocks noGrp="1"/>
          </p:cNvSpPr>
          <p:nvPr>
            <p:ph type="ctrTitle"/>
          </p:nvPr>
        </p:nvSpPr>
        <p:spPr>
          <a:xfrm>
            <a:off x="1648661" y="339645"/>
            <a:ext cx="4890577" cy="1002552"/>
          </a:xfrm>
        </p:spPr>
        <p:txBody>
          <a:bodyPr anchor="b">
            <a:normAutofit/>
          </a:bodyPr>
          <a:lstStyle/>
          <a:p>
            <a:r>
              <a:rPr lang="en-GB" altLang="en-US" sz="3100" b="1"/>
              <a:t>coherent legal development</a:t>
            </a:r>
            <a:endParaRPr lang="en-GB" sz="3100"/>
          </a:p>
        </p:txBody>
      </p:sp>
      <p:sp>
        <p:nvSpPr>
          <p:cNvPr id="4" name="Text Placeholder 3">
            <a:extLst>
              <a:ext uri="{FF2B5EF4-FFF2-40B4-BE49-F238E27FC236}">
                <a16:creationId xmlns:a16="http://schemas.microsoft.com/office/drawing/2014/main" id="{2C29EE5C-71F8-33C5-DFE5-9355505E0B0F}"/>
              </a:ext>
            </a:extLst>
          </p:cNvPr>
          <p:cNvSpPr>
            <a:spLocks noGrp="1"/>
          </p:cNvSpPr>
          <p:nvPr>
            <p:ph type="body" sz="quarter" idx="14"/>
          </p:nvPr>
        </p:nvSpPr>
        <p:spPr>
          <a:xfrm>
            <a:off x="1645581" y="1507066"/>
            <a:ext cx="4890578" cy="4849283"/>
          </a:xfrm>
        </p:spPr>
        <p:txBody>
          <a:bodyPr anchor="t">
            <a:normAutofit/>
          </a:bodyPr>
          <a:lstStyle/>
          <a:p>
            <a:pPr eaLnBrk="1" hangingPunct="1"/>
            <a:r>
              <a:rPr lang="en-GB" altLang="en-US" dirty="0"/>
              <a:t>Only the House of Lords is in a position to give an ultimate ruling on an issue before the courts, and it is </a:t>
            </a:r>
            <a:r>
              <a:rPr lang="en-GB" altLang="en-US" b="1" dirty="0"/>
              <a:t>extremely expensive</a:t>
            </a:r>
            <a:r>
              <a:rPr lang="en-GB" altLang="en-US" dirty="0"/>
              <a:t> and time-consuming to get a case this far. </a:t>
            </a:r>
          </a:p>
          <a:p>
            <a:pPr eaLnBrk="1" hangingPunct="1"/>
            <a:endParaRPr lang="en-GB" altLang="en-US" dirty="0"/>
          </a:p>
          <a:p>
            <a:pPr eaLnBrk="1" hangingPunct="1"/>
            <a:r>
              <a:rPr lang="en-GB" altLang="en-US" dirty="0"/>
              <a:t>Even then, the Practice Statement means that the law might still need to be settled.</a:t>
            </a:r>
          </a:p>
          <a:p>
            <a:pPr eaLnBrk="1" hangingPunct="1"/>
            <a:r>
              <a:rPr lang="en-GB" altLang="en-US" dirty="0"/>
              <a:t>The system of precedent </a:t>
            </a:r>
            <a:r>
              <a:rPr lang="en-GB" altLang="en-US" b="1" dirty="0"/>
              <a:t>cannot initiate legal change</a:t>
            </a:r>
            <a:r>
              <a:rPr lang="en-GB" altLang="en-US" dirty="0"/>
              <a:t> since it has to wait for an appropriate case to come before the courts.</a:t>
            </a:r>
          </a:p>
          <a:p>
            <a:pPr eaLnBrk="1" hangingPunct="1"/>
            <a:r>
              <a:rPr lang="en-GB" altLang="en-US" dirty="0"/>
              <a:t>Judicial precedent leads to complex and imprecise bodies of law, thus encouraging speculative litigation.</a:t>
            </a:r>
          </a:p>
          <a:p>
            <a:endParaRPr lang="en-GB" dirty="0"/>
          </a:p>
        </p:txBody>
      </p:sp>
    </p:spTree>
    <p:extLst>
      <p:ext uri="{BB962C8B-B14F-4D97-AF65-F5344CB8AC3E}">
        <p14:creationId xmlns:p14="http://schemas.microsoft.com/office/powerpoint/2010/main" val="3403645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txBox="1">
            <a:spLocks noGrp="1"/>
          </p:cNvSpPr>
          <p:nvPr>
            <p:ph type="ctrTitle"/>
          </p:nvPr>
        </p:nvSpPr>
        <p:spPr>
          <a:xfrm>
            <a:off x="1627321" y="339645"/>
            <a:ext cx="10134369" cy="1002552"/>
          </a:xfrm>
        </p:spPr>
        <p:txBody>
          <a:bodyPr spcFirstLastPara="1" vert="horz" lIns="0" tIns="0" rIns="0" bIns="0" rtlCol="0" anchor="b" anchorCtr="0">
            <a:normAutofit/>
          </a:bodyPr>
          <a:lstStyle/>
          <a:p>
            <a:pPr>
              <a:buSzPts val="2800"/>
            </a:pPr>
            <a:r>
              <a:rPr lang="en-US"/>
              <a:t>PRECEDENT AND STARE DECISIS</a:t>
            </a:r>
            <a:endParaRPr/>
          </a:p>
        </p:txBody>
      </p:sp>
      <p:sp>
        <p:nvSpPr>
          <p:cNvPr id="174" name="Text Placeholder 3">
            <a:extLst>
              <a:ext uri="{FF2B5EF4-FFF2-40B4-BE49-F238E27FC236}">
                <a16:creationId xmlns:a16="http://schemas.microsoft.com/office/drawing/2014/main" id="{872848EA-5B6E-6497-EB63-AEDB0829347B}"/>
              </a:ext>
            </a:extLst>
          </p:cNvPr>
          <p:cNvSpPr>
            <a:spLocks noGrp="1"/>
          </p:cNvSpPr>
          <p:nvPr>
            <p:ph type="body" sz="quarter" idx="14"/>
          </p:nvPr>
        </p:nvSpPr>
        <p:spPr>
          <a:xfrm>
            <a:off x="1627322" y="1507066"/>
            <a:ext cx="10134371" cy="4849283"/>
          </a:xfrm>
        </p:spPr>
        <p:txBody>
          <a:bodyPr/>
          <a:lstStyle/>
          <a:p>
            <a:endParaRPr lang="en-US"/>
          </a:p>
        </p:txBody>
      </p:sp>
      <p:grpSp>
        <p:nvGrpSpPr>
          <p:cNvPr id="153" name="Google Shape;153;p23"/>
          <p:cNvGrpSpPr/>
          <p:nvPr/>
        </p:nvGrpSpPr>
        <p:grpSpPr>
          <a:xfrm>
            <a:off x="1" y="1247692"/>
            <a:ext cx="12192001" cy="4362613"/>
            <a:chOff x="25368" y="775070"/>
            <a:chExt cx="8178863" cy="2926609"/>
          </a:xfrm>
        </p:grpSpPr>
        <p:sp>
          <p:nvSpPr>
            <p:cNvPr id="154" name="Google Shape;154;p23"/>
            <p:cNvSpPr/>
            <p:nvPr/>
          </p:nvSpPr>
          <p:spPr>
            <a:xfrm>
              <a:off x="25368" y="775070"/>
              <a:ext cx="1082781" cy="1082781"/>
            </a:xfrm>
            <a:prstGeom prst="ellipse">
              <a:avLst/>
            </a:prstGeom>
            <a:solidFill>
              <a:srgbClr val="F0CCCC"/>
            </a:solidFill>
            <a:ln>
              <a:noFill/>
            </a:ln>
          </p:spPr>
          <p:txBody>
            <a:bodyPr spcFirstLastPara="1" wrap="square" lIns="91425" tIns="91425" rIns="91425" bIns="91425" anchor="ctr" anchorCtr="0">
              <a:noAutofit/>
            </a:bodyPr>
            <a:lstStyle/>
            <a:p>
              <a:endParaRPr/>
            </a:p>
          </p:txBody>
        </p:sp>
        <p:sp>
          <p:nvSpPr>
            <p:cNvPr id="155" name="Google Shape;155;p23"/>
            <p:cNvSpPr/>
            <p:nvPr/>
          </p:nvSpPr>
          <p:spPr>
            <a:xfrm>
              <a:off x="252752" y="1002454"/>
              <a:ext cx="628012" cy="62801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endParaRPr/>
            </a:p>
          </p:txBody>
        </p:sp>
        <p:sp>
          <p:nvSpPr>
            <p:cNvPr id="156" name="Google Shape;156;p23"/>
            <p:cNvSpPr/>
            <p:nvPr/>
          </p:nvSpPr>
          <p:spPr>
            <a:xfrm>
              <a:off x="1340173" y="775070"/>
              <a:ext cx="2552269" cy="1082781"/>
            </a:xfrm>
            <a:prstGeom prst="rect">
              <a:avLst/>
            </a:prstGeom>
            <a:noFill/>
            <a:ln>
              <a:noFill/>
            </a:ln>
          </p:spPr>
          <p:txBody>
            <a:bodyPr spcFirstLastPara="1" wrap="square" lIns="91425" tIns="91425" rIns="91425" bIns="91425" anchor="ctr" anchorCtr="0">
              <a:noAutofit/>
            </a:bodyPr>
            <a:lstStyle/>
            <a:p>
              <a:endParaRPr/>
            </a:p>
          </p:txBody>
        </p:sp>
        <p:sp>
          <p:nvSpPr>
            <p:cNvPr id="157" name="Google Shape;157;p23"/>
            <p:cNvSpPr txBox="1"/>
            <p:nvPr/>
          </p:nvSpPr>
          <p:spPr>
            <a:xfrm>
              <a:off x="1340173" y="775070"/>
              <a:ext cx="2552269" cy="1082781"/>
            </a:xfrm>
            <a:prstGeom prst="rect">
              <a:avLst/>
            </a:prstGeom>
            <a:noFill/>
            <a:ln>
              <a:noFill/>
            </a:ln>
          </p:spPr>
          <p:txBody>
            <a:bodyPr spcFirstLastPara="1" wrap="square" lIns="0" tIns="0" rIns="0" bIns="0" anchor="ctr" anchorCtr="0">
              <a:noAutofit/>
            </a:bodyPr>
            <a:lstStyle/>
            <a:p>
              <a:pPr defTabSz="1362456">
                <a:lnSpc>
                  <a:spcPct val="90000"/>
                </a:lnSpc>
                <a:spcAft>
                  <a:spcPts val="600"/>
                </a:spcAft>
                <a:buClr>
                  <a:schemeClr val="dk1"/>
                </a:buClr>
                <a:buSzPts val="1700"/>
              </a:pPr>
              <a:r>
                <a:rPr lang="en-US" sz="2533" kern="1200">
                  <a:solidFill>
                    <a:schemeClr val="dk1"/>
                  </a:solidFill>
                  <a:latin typeface="Corbel"/>
                  <a:ea typeface="+mn-ea"/>
                  <a:cs typeface="+mn-cs"/>
                  <a:sym typeface="Corbel"/>
                </a:rPr>
                <a:t>Courts are normally bound by decisions of courts that are higher or equal to them (with some exceptions)</a:t>
              </a:r>
              <a:endParaRPr sz="1700">
                <a:solidFill>
                  <a:schemeClr val="dk1"/>
                </a:solidFill>
                <a:latin typeface="Corbel"/>
                <a:ea typeface="Corbel"/>
                <a:cs typeface="Corbel"/>
                <a:sym typeface="Corbel"/>
              </a:endParaRPr>
            </a:p>
          </p:txBody>
        </p:sp>
        <p:sp>
          <p:nvSpPr>
            <p:cNvPr id="158" name="Google Shape;158;p23"/>
            <p:cNvSpPr/>
            <p:nvPr/>
          </p:nvSpPr>
          <p:spPr>
            <a:xfrm>
              <a:off x="4337156" y="775070"/>
              <a:ext cx="1082781" cy="1082781"/>
            </a:xfrm>
            <a:prstGeom prst="ellipse">
              <a:avLst/>
            </a:prstGeom>
            <a:solidFill>
              <a:srgbClr val="F0CCCC"/>
            </a:solidFill>
            <a:ln>
              <a:noFill/>
            </a:ln>
          </p:spPr>
          <p:txBody>
            <a:bodyPr spcFirstLastPara="1" wrap="square" lIns="91425" tIns="91425" rIns="91425" bIns="91425" anchor="ctr" anchorCtr="0">
              <a:noAutofit/>
            </a:bodyPr>
            <a:lstStyle/>
            <a:p>
              <a:endParaRPr/>
            </a:p>
          </p:txBody>
        </p:sp>
        <p:sp>
          <p:nvSpPr>
            <p:cNvPr id="159" name="Google Shape;159;p23"/>
            <p:cNvSpPr/>
            <p:nvPr/>
          </p:nvSpPr>
          <p:spPr>
            <a:xfrm>
              <a:off x="4564540" y="1002454"/>
              <a:ext cx="628012" cy="62801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endParaRPr/>
            </a:p>
          </p:txBody>
        </p:sp>
        <p:sp>
          <p:nvSpPr>
            <p:cNvPr id="160" name="Google Shape;160;p23"/>
            <p:cNvSpPr/>
            <p:nvPr/>
          </p:nvSpPr>
          <p:spPr>
            <a:xfrm>
              <a:off x="5651962" y="775070"/>
              <a:ext cx="2552269" cy="1082781"/>
            </a:xfrm>
            <a:prstGeom prst="rect">
              <a:avLst/>
            </a:prstGeom>
            <a:noFill/>
            <a:ln>
              <a:noFill/>
            </a:ln>
          </p:spPr>
          <p:txBody>
            <a:bodyPr spcFirstLastPara="1" wrap="square" lIns="91425" tIns="91425" rIns="91425" bIns="91425" anchor="ctr" anchorCtr="0">
              <a:noAutofit/>
            </a:bodyPr>
            <a:lstStyle/>
            <a:p>
              <a:endParaRPr/>
            </a:p>
          </p:txBody>
        </p:sp>
        <p:sp>
          <p:nvSpPr>
            <p:cNvPr id="161" name="Google Shape;161;p23"/>
            <p:cNvSpPr txBox="1"/>
            <p:nvPr/>
          </p:nvSpPr>
          <p:spPr>
            <a:xfrm>
              <a:off x="5651962" y="775070"/>
              <a:ext cx="2552269" cy="1082781"/>
            </a:xfrm>
            <a:prstGeom prst="rect">
              <a:avLst/>
            </a:prstGeom>
            <a:noFill/>
            <a:ln>
              <a:noFill/>
            </a:ln>
          </p:spPr>
          <p:txBody>
            <a:bodyPr spcFirstLastPara="1" wrap="square" lIns="0" tIns="0" rIns="0" bIns="0" anchor="ctr" anchorCtr="0">
              <a:noAutofit/>
            </a:bodyPr>
            <a:lstStyle/>
            <a:p>
              <a:pPr defTabSz="1362456">
                <a:lnSpc>
                  <a:spcPct val="90000"/>
                </a:lnSpc>
                <a:spcAft>
                  <a:spcPts val="600"/>
                </a:spcAft>
                <a:buClr>
                  <a:schemeClr val="dk1"/>
                </a:buClr>
                <a:buSzPts val="1700"/>
              </a:pPr>
              <a:r>
                <a:rPr lang="en-US" sz="2533" kern="1200">
                  <a:solidFill>
                    <a:schemeClr val="dk1"/>
                  </a:solidFill>
                  <a:latin typeface="Corbel"/>
                  <a:ea typeface="+mn-ea"/>
                  <a:cs typeface="+mn-cs"/>
                  <a:sym typeface="Corbel"/>
                </a:rPr>
                <a:t>Cases with similar material facts should be dealt with in the same way</a:t>
              </a:r>
              <a:endParaRPr sz="1700">
                <a:solidFill>
                  <a:schemeClr val="dk1"/>
                </a:solidFill>
                <a:latin typeface="Corbel"/>
                <a:ea typeface="Corbel"/>
                <a:cs typeface="Corbel"/>
                <a:sym typeface="Corbel"/>
              </a:endParaRPr>
            </a:p>
          </p:txBody>
        </p:sp>
        <p:sp>
          <p:nvSpPr>
            <p:cNvPr id="162" name="Google Shape;162;p23"/>
            <p:cNvSpPr/>
            <p:nvPr/>
          </p:nvSpPr>
          <p:spPr>
            <a:xfrm>
              <a:off x="25368" y="2618898"/>
              <a:ext cx="1082781" cy="1082781"/>
            </a:xfrm>
            <a:prstGeom prst="ellipse">
              <a:avLst/>
            </a:prstGeom>
            <a:solidFill>
              <a:srgbClr val="F0CCCC"/>
            </a:solidFill>
            <a:ln>
              <a:noFill/>
            </a:ln>
          </p:spPr>
          <p:txBody>
            <a:bodyPr spcFirstLastPara="1" wrap="square" lIns="91425" tIns="91425" rIns="91425" bIns="91425" anchor="ctr" anchorCtr="0">
              <a:noAutofit/>
            </a:bodyPr>
            <a:lstStyle/>
            <a:p>
              <a:endParaRPr/>
            </a:p>
          </p:txBody>
        </p:sp>
        <p:sp>
          <p:nvSpPr>
            <p:cNvPr id="163" name="Google Shape;163;p23"/>
            <p:cNvSpPr/>
            <p:nvPr/>
          </p:nvSpPr>
          <p:spPr>
            <a:xfrm>
              <a:off x="252752" y="2846282"/>
              <a:ext cx="628012" cy="62801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endParaRPr/>
            </a:p>
          </p:txBody>
        </p:sp>
        <p:sp>
          <p:nvSpPr>
            <p:cNvPr id="164" name="Google Shape;164;p23"/>
            <p:cNvSpPr/>
            <p:nvPr/>
          </p:nvSpPr>
          <p:spPr>
            <a:xfrm>
              <a:off x="1340173" y="2618898"/>
              <a:ext cx="2552269" cy="1082781"/>
            </a:xfrm>
            <a:prstGeom prst="rect">
              <a:avLst/>
            </a:prstGeom>
            <a:noFill/>
            <a:ln>
              <a:noFill/>
            </a:ln>
          </p:spPr>
          <p:txBody>
            <a:bodyPr spcFirstLastPara="1" wrap="square" lIns="91425" tIns="91425" rIns="91425" bIns="91425" anchor="ctr" anchorCtr="0">
              <a:noAutofit/>
            </a:bodyPr>
            <a:lstStyle/>
            <a:p>
              <a:endParaRPr/>
            </a:p>
          </p:txBody>
        </p:sp>
        <p:sp>
          <p:nvSpPr>
            <p:cNvPr id="165" name="Google Shape;165;p23"/>
            <p:cNvSpPr txBox="1"/>
            <p:nvPr/>
          </p:nvSpPr>
          <p:spPr>
            <a:xfrm>
              <a:off x="1340173" y="2618898"/>
              <a:ext cx="2552269" cy="1082781"/>
            </a:xfrm>
            <a:prstGeom prst="rect">
              <a:avLst/>
            </a:prstGeom>
            <a:noFill/>
            <a:ln>
              <a:noFill/>
            </a:ln>
          </p:spPr>
          <p:txBody>
            <a:bodyPr spcFirstLastPara="1" wrap="square" lIns="0" tIns="0" rIns="0" bIns="0" anchor="ctr" anchorCtr="0">
              <a:noAutofit/>
            </a:bodyPr>
            <a:lstStyle/>
            <a:p>
              <a:pPr defTabSz="1362456">
                <a:lnSpc>
                  <a:spcPct val="90000"/>
                </a:lnSpc>
                <a:spcAft>
                  <a:spcPts val="600"/>
                </a:spcAft>
                <a:buClr>
                  <a:schemeClr val="dk1"/>
                </a:buClr>
                <a:buSzPts val="1700"/>
              </a:pPr>
              <a:r>
                <a:rPr lang="en-US" sz="2533" kern="1200">
                  <a:solidFill>
                    <a:schemeClr val="dk1"/>
                  </a:solidFill>
                  <a:latin typeface="Corbel"/>
                  <a:ea typeface="+mn-ea"/>
                  <a:cs typeface="+mn-cs"/>
                  <a:sym typeface="Corbel"/>
                </a:rPr>
                <a:t>The legal reasons for a decision in a previous case (the ratio decidendi) must be identified and followed</a:t>
              </a:r>
              <a:endParaRPr sz="1700">
                <a:solidFill>
                  <a:schemeClr val="dk1"/>
                </a:solidFill>
                <a:latin typeface="Corbel"/>
                <a:ea typeface="Corbel"/>
                <a:cs typeface="Corbel"/>
                <a:sym typeface="Corbel"/>
              </a:endParaRPr>
            </a:p>
          </p:txBody>
        </p:sp>
        <p:sp>
          <p:nvSpPr>
            <p:cNvPr id="166" name="Google Shape;166;p23"/>
            <p:cNvSpPr/>
            <p:nvPr/>
          </p:nvSpPr>
          <p:spPr>
            <a:xfrm>
              <a:off x="4337156" y="2618898"/>
              <a:ext cx="1082781" cy="1082781"/>
            </a:xfrm>
            <a:prstGeom prst="ellipse">
              <a:avLst/>
            </a:prstGeom>
            <a:solidFill>
              <a:srgbClr val="F0CCCC"/>
            </a:solidFill>
            <a:ln>
              <a:noFill/>
            </a:ln>
          </p:spPr>
          <p:txBody>
            <a:bodyPr spcFirstLastPara="1" wrap="square" lIns="91425" tIns="91425" rIns="91425" bIns="91425" anchor="ctr" anchorCtr="0">
              <a:noAutofit/>
            </a:bodyPr>
            <a:lstStyle/>
            <a:p>
              <a:endParaRPr/>
            </a:p>
          </p:txBody>
        </p:sp>
        <p:sp>
          <p:nvSpPr>
            <p:cNvPr id="167" name="Google Shape;167;p23"/>
            <p:cNvSpPr/>
            <p:nvPr/>
          </p:nvSpPr>
          <p:spPr>
            <a:xfrm>
              <a:off x="4564540" y="2846282"/>
              <a:ext cx="628012" cy="628012"/>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endParaRPr/>
            </a:p>
          </p:txBody>
        </p:sp>
        <p:sp>
          <p:nvSpPr>
            <p:cNvPr id="168" name="Google Shape;168;p23"/>
            <p:cNvSpPr/>
            <p:nvPr/>
          </p:nvSpPr>
          <p:spPr>
            <a:xfrm>
              <a:off x="5651962" y="2618898"/>
              <a:ext cx="2552269" cy="1082781"/>
            </a:xfrm>
            <a:prstGeom prst="rect">
              <a:avLst/>
            </a:prstGeom>
            <a:noFill/>
            <a:ln>
              <a:noFill/>
            </a:ln>
          </p:spPr>
          <p:txBody>
            <a:bodyPr spcFirstLastPara="1" wrap="square" lIns="91425" tIns="91425" rIns="91425" bIns="91425" anchor="ctr" anchorCtr="0">
              <a:noAutofit/>
            </a:bodyPr>
            <a:lstStyle/>
            <a:p>
              <a:endParaRPr/>
            </a:p>
          </p:txBody>
        </p:sp>
        <p:sp>
          <p:nvSpPr>
            <p:cNvPr id="169" name="Google Shape;169;p23"/>
            <p:cNvSpPr txBox="1"/>
            <p:nvPr/>
          </p:nvSpPr>
          <p:spPr>
            <a:xfrm>
              <a:off x="5651962" y="2618898"/>
              <a:ext cx="2552269" cy="1082781"/>
            </a:xfrm>
            <a:prstGeom prst="rect">
              <a:avLst/>
            </a:prstGeom>
            <a:noFill/>
            <a:ln>
              <a:noFill/>
            </a:ln>
          </p:spPr>
          <p:txBody>
            <a:bodyPr spcFirstLastPara="1" wrap="square" lIns="0" tIns="0" rIns="0" bIns="0" anchor="ctr" anchorCtr="0">
              <a:noAutofit/>
            </a:bodyPr>
            <a:lstStyle/>
            <a:p>
              <a:pPr defTabSz="1362456">
                <a:lnSpc>
                  <a:spcPct val="90000"/>
                </a:lnSpc>
                <a:spcAft>
                  <a:spcPts val="600"/>
                </a:spcAft>
                <a:buClr>
                  <a:schemeClr val="dk1"/>
                </a:buClr>
                <a:buSzPts val="1700"/>
              </a:pPr>
              <a:r>
                <a:rPr lang="en-US" sz="2533" kern="1200">
                  <a:solidFill>
                    <a:schemeClr val="dk1"/>
                  </a:solidFill>
                  <a:latin typeface="Corbel"/>
                  <a:ea typeface="+mn-ea"/>
                  <a:cs typeface="+mn-cs"/>
                  <a:sym typeface="Corbel"/>
                </a:rPr>
                <a:t>Comments made in passing, or dissenting judgments, are persuasive only (obiter dicta)</a:t>
              </a:r>
              <a:endParaRPr sz="1700">
                <a:solidFill>
                  <a:schemeClr val="dk1"/>
                </a:solidFill>
                <a:latin typeface="Corbel"/>
                <a:ea typeface="Corbel"/>
                <a:cs typeface="Corbel"/>
                <a:sym typeface="Corbe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11" name="Picture 210" descr="A digital balance scale using circles">
            <a:extLst>
              <a:ext uri="{FF2B5EF4-FFF2-40B4-BE49-F238E27FC236}">
                <a16:creationId xmlns:a16="http://schemas.microsoft.com/office/drawing/2014/main" id="{D929E3D4-428B-1702-AEAF-E978AC2D8374}"/>
              </a:ext>
            </a:extLst>
          </p:cNvPr>
          <p:cNvPicPr>
            <a:picLocks noChangeAspect="1"/>
          </p:cNvPicPr>
          <p:nvPr/>
        </p:nvPicPr>
        <p:blipFill>
          <a:blip r:embed="rId3"/>
          <a:srcRect l="28378" r="25760" b="1"/>
          <a:stretch/>
        </p:blipFill>
        <p:spPr>
          <a:xfrm>
            <a:off x="6993359" y="1"/>
            <a:ext cx="5198641" cy="6858002"/>
          </a:xfrm>
          <a:prstGeom prst="rect">
            <a:avLst/>
          </a:prstGeom>
          <a:noFill/>
        </p:spPr>
      </p:pic>
      <p:sp>
        <p:nvSpPr>
          <p:cNvPr id="207" name="Google Shape;207;p26"/>
          <p:cNvSpPr txBox="1">
            <a:spLocks noGrp="1"/>
          </p:cNvSpPr>
          <p:nvPr>
            <p:ph type="ctrTitle"/>
          </p:nvPr>
        </p:nvSpPr>
        <p:spPr>
          <a:xfrm>
            <a:off x="1648661" y="339645"/>
            <a:ext cx="4890577" cy="1002552"/>
          </a:xfrm>
        </p:spPr>
        <p:txBody>
          <a:bodyPr spcFirstLastPara="1" vert="horz" lIns="0" tIns="0" rIns="0" bIns="0" rtlCol="0" anchor="b" anchorCtr="0">
            <a:normAutofit/>
          </a:bodyPr>
          <a:lstStyle/>
          <a:p>
            <a:pPr>
              <a:buSzPts val="2800"/>
            </a:pPr>
            <a:r>
              <a:rPr lang="en-US" sz="3500" dirty="0"/>
              <a:t>DISADVANTAGES OF PRECEDENT</a:t>
            </a:r>
          </a:p>
        </p:txBody>
      </p:sp>
      <p:sp>
        <p:nvSpPr>
          <p:cNvPr id="208" name="Google Shape;208;p26"/>
          <p:cNvSpPr txBox="1">
            <a:spLocks noGrp="1"/>
          </p:cNvSpPr>
          <p:nvPr>
            <p:ph type="body" sz="quarter" idx="14"/>
          </p:nvPr>
        </p:nvSpPr>
        <p:spPr>
          <a:xfrm>
            <a:off x="1645581" y="1507066"/>
            <a:ext cx="4890578" cy="4849283"/>
          </a:xfrm>
        </p:spPr>
        <p:txBody>
          <a:bodyPr spcFirstLastPara="1" vert="horz" lIns="0" tIns="0" rIns="0" bIns="0" rtlCol="0" anchor="t" anchorCtr="0">
            <a:normAutofit/>
          </a:bodyPr>
          <a:lstStyle/>
          <a:p>
            <a:pPr marL="0" indent="0">
              <a:spcBef>
                <a:spcPts val="0"/>
              </a:spcBef>
              <a:buClr>
                <a:srgbClr val="3D3D3D"/>
              </a:buClr>
              <a:buSzPts val="2400"/>
            </a:pPr>
            <a:r>
              <a:rPr lang="en-US" dirty="0"/>
              <a:t>Certainty is not always desirable </a:t>
            </a:r>
            <a:endParaRPr dirty="0"/>
          </a:p>
          <a:p>
            <a:pPr marL="0" indent="0">
              <a:buSzPts val="2400"/>
            </a:pPr>
            <a:endParaRPr lang="en-GB" dirty="0"/>
          </a:p>
          <a:p>
            <a:pPr marL="0" indent="0">
              <a:buClr>
                <a:srgbClr val="3D3D3D"/>
              </a:buClr>
              <a:buSzPts val="2400"/>
            </a:pPr>
            <a:r>
              <a:rPr lang="en-GB" dirty="0"/>
              <a:t>‘The importance to be attached to certainty… (varies) from one branch of the law to another. What is required of the law in its approach to a commercial transaction will be very different from the approach appropriate to problems of tortious liability for personal injuries. In some branches of the law, notably that now under consideration, the search for certainty can obstruct the law's pursuit of justice, and can become the enemy of the good’.</a:t>
            </a:r>
            <a:endParaRPr dirty="0"/>
          </a:p>
          <a:p>
            <a:pPr marL="0" indent="0">
              <a:buClr>
                <a:srgbClr val="3D3D3D"/>
              </a:buClr>
              <a:buSzPts val="2400"/>
            </a:pPr>
            <a:r>
              <a:rPr lang="en-US" dirty="0"/>
              <a:t>Lord Scarman </a:t>
            </a:r>
            <a:r>
              <a:rPr lang="en-US" i="1" dirty="0"/>
              <a:t>McLoughlin v O’Brien </a:t>
            </a:r>
            <a:r>
              <a:rPr lang="en-US" dirty="0"/>
              <a:t>[1983] 1 AC 410</a:t>
            </a:r>
          </a:p>
        </p:txBody>
      </p:sp>
      <p:sp>
        <p:nvSpPr>
          <p:cNvPr id="209" name="Google Shape;209;p26"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37</a:t>
            </a:fld>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7" name="Google Shape;327;p35" descr="A person standing in front of a group of people&#10;&#10;Description automatically generated"/>
          <p:cNvPicPr preferRelativeResize="0"/>
          <p:nvPr/>
        </p:nvPicPr>
        <p:blipFill rotWithShape="1">
          <a:blip r:embed="rId3"/>
          <a:srcRect t="22465" b="31233"/>
          <a:stretch/>
        </p:blipFill>
        <p:spPr>
          <a:xfrm>
            <a:off x="608843" y="3482977"/>
            <a:ext cx="10961177" cy="3375025"/>
          </a:xfrm>
          <a:prstGeom prst="rect">
            <a:avLst/>
          </a:prstGeom>
          <a:noFill/>
          <a:ln>
            <a:noFill/>
          </a:ln>
        </p:spPr>
      </p:pic>
      <p:sp>
        <p:nvSpPr>
          <p:cNvPr id="324" name="Google Shape;324;p35"/>
          <p:cNvSpPr txBox="1">
            <a:spLocks noGrp="1"/>
          </p:cNvSpPr>
          <p:nvPr>
            <p:ph idx="1"/>
          </p:nvPr>
        </p:nvSpPr>
        <p:spPr>
          <a:xfrm>
            <a:off x="5567465" y="568512"/>
            <a:ext cx="6002556" cy="2806511"/>
          </a:xfrm>
        </p:spPr>
        <p:txBody>
          <a:bodyPr spcFirstLastPara="1" vert="horz" lIns="0" tIns="0" rIns="0" bIns="0" rtlCol="0" anchor="ctr" anchorCtr="0">
            <a:normAutofit/>
          </a:bodyPr>
          <a:lstStyle/>
          <a:p>
            <a:pPr marL="285750" indent="-285750">
              <a:spcBef>
                <a:spcPts val="0"/>
              </a:spcBef>
              <a:buFont typeface="Arial"/>
              <a:buChar char="•"/>
            </a:pPr>
            <a:r>
              <a:rPr lang="en-US"/>
              <a:t>Decisions of fact do not create binding precedent</a:t>
            </a:r>
            <a:endParaRPr/>
          </a:p>
          <a:p>
            <a:pPr marL="285750" indent="-285750">
              <a:buFont typeface="Arial"/>
              <a:buChar char="•"/>
            </a:pPr>
            <a:r>
              <a:rPr lang="en-US"/>
              <a:t>To be binding, the judgment must be concerned with a question of law, not a question of fact</a:t>
            </a:r>
            <a:endParaRPr/>
          </a:p>
          <a:p>
            <a:pPr marL="285750" indent="-285750">
              <a:buFont typeface="Arial"/>
              <a:buChar char="•"/>
            </a:pPr>
            <a:r>
              <a:rPr lang="en-US"/>
              <a:t>Questions of fact can be proven or disproved</a:t>
            </a:r>
            <a:endParaRPr/>
          </a:p>
          <a:p>
            <a:pPr marL="285750" indent="-285750">
              <a:buFont typeface="Arial"/>
              <a:buChar char="•"/>
            </a:pPr>
            <a:r>
              <a:rPr lang="en-US"/>
              <a:t>Juries can decide questions of fact</a:t>
            </a:r>
            <a:endParaRPr/>
          </a:p>
          <a:p>
            <a:pPr marL="285750" indent="-285750">
              <a:buFont typeface="Arial"/>
              <a:buChar char="•"/>
            </a:pPr>
            <a:r>
              <a:rPr lang="en-US"/>
              <a:t>Questions of law can only be answered by applying legal principles</a:t>
            </a:r>
            <a:endParaRPr/>
          </a:p>
          <a:p>
            <a:pPr marL="285750" indent="-285750">
              <a:buFont typeface="Arial"/>
              <a:buChar char="•"/>
            </a:pPr>
            <a:r>
              <a:rPr lang="en-US"/>
              <a:t>Only judges can decide on questions of law</a:t>
            </a:r>
            <a:endParaRPr/>
          </a:p>
          <a:p>
            <a:pPr marL="0" indent="0"/>
            <a:endParaRPr/>
          </a:p>
        </p:txBody>
      </p:sp>
      <p:sp>
        <p:nvSpPr>
          <p:cNvPr id="326" name="Google Shape;326;p35"/>
          <p:cNvSpPr txBox="1">
            <a:spLocks noGrp="1"/>
          </p:cNvSpPr>
          <p:nvPr>
            <p:ph type="ctrTitle"/>
          </p:nvPr>
        </p:nvSpPr>
        <p:spPr>
          <a:xfrm>
            <a:off x="608844" y="568512"/>
            <a:ext cx="4179376" cy="2806512"/>
          </a:xfrm>
        </p:spPr>
        <p:txBody>
          <a:bodyPr spcFirstLastPara="1" vert="horz" lIns="0" tIns="0" rIns="0" bIns="0" rtlCol="0" anchor="ctr" anchorCtr="0">
            <a:normAutofit/>
          </a:bodyPr>
          <a:lstStyle/>
          <a:p>
            <a:pPr>
              <a:buSzPts val="2800"/>
            </a:pPr>
            <a:r>
              <a:rPr lang="en-US"/>
              <a:t>DIFFERENCE BETWEEN LAW AND FACT</a:t>
            </a:r>
            <a:endParaRPr/>
          </a:p>
        </p:txBody>
      </p:sp>
      <p:sp>
        <p:nvSpPr>
          <p:cNvPr id="325" name="Google Shape;325;p35" hidden="1"/>
          <p:cNvSpPr txBox="1">
            <a:spLocks noGrp="1"/>
          </p:cNvSpPr>
          <p:nvPr>
            <p:ph type="sldNum" idx="4294967295"/>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rmAutofit/>
          </a:bodyPr>
          <a:lstStyle/>
          <a:p>
            <a:pPr>
              <a:lnSpc>
                <a:spcPct val="90000"/>
              </a:lnSpc>
              <a:spcAft>
                <a:spcPts val="600"/>
              </a:spcAft>
            </a:pPr>
            <a:fld id="{00000000-1234-1234-1234-123412341234}" type="slidenum">
              <a:rPr lang="en-US" sz="1000"/>
              <a:pPr>
                <a:lnSpc>
                  <a:spcPct val="90000"/>
                </a:lnSpc>
                <a:spcAft>
                  <a:spcPts val="600"/>
                </a:spcAft>
              </a:pPr>
              <a:t>38</a:t>
            </a:fld>
            <a:endParaRPr lang="en-US" sz="1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6" name="Picture 335" descr="A hand holding a pen and shading circles on a sheet">
            <a:extLst>
              <a:ext uri="{FF2B5EF4-FFF2-40B4-BE49-F238E27FC236}">
                <a16:creationId xmlns:a16="http://schemas.microsoft.com/office/drawing/2014/main" id="{C17995B2-458B-0522-3C21-7AC597A0EEC1}"/>
              </a:ext>
            </a:extLst>
          </p:cNvPr>
          <p:cNvPicPr>
            <a:picLocks noChangeAspect="1"/>
          </p:cNvPicPr>
          <p:nvPr/>
        </p:nvPicPr>
        <p:blipFill>
          <a:blip r:embed="rId3"/>
          <a:srcRect t="20037" b="25651"/>
          <a:stretch/>
        </p:blipFill>
        <p:spPr>
          <a:xfrm>
            <a:off x="20" y="3482977"/>
            <a:ext cx="10667980" cy="3375025"/>
          </a:xfrm>
          <a:prstGeom prst="rect">
            <a:avLst/>
          </a:prstGeom>
          <a:noFill/>
        </p:spPr>
      </p:pic>
      <p:sp>
        <p:nvSpPr>
          <p:cNvPr id="333" name="Google Shape;333;p36"/>
          <p:cNvSpPr txBox="1">
            <a:spLocks noGrp="1"/>
          </p:cNvSpPr>
          <p:nvPr>
            <p:ph idx="1"/>
          </p:nvPr>
        </p:nvSpPr>
        <p:spPr>
          <a:xfrm>
            <a:off x="5635662" y="339644"/>
            <a:ext cx="5014993" cy="2806511"/>
          </a:xfrm>
        </p:spPr>
        <p:txBody>
          <a:bodyPr spcFirstLastPara="1" vert="horz" lIns="0" tIns="0" rIns="0" bIns="0" rtlCol="0" anchor="ctr" anchorCtr="0">
            <a:normAutofit/>
          </a:bodyPr>
          <a:lstStyle/>
          <a:p>
            <a:pPr marL="0" indent="0">
              <a:spcBef>
                <a:spcPts val="0"/>
              </a:spcBef>
              <a:buSzPts val="2400"/>
            </a:pPr>
            <a:r>
              <a:rPr lang="en-US" dirty="0"/>
              <a:t>The ratio of a case is the legal rule and associated reasoning essential to the resolution of the case.</a:t>
            </a:r>
            <a:endParaRPr dirty="0"/>
          </a:p>
        </p:txBody>
      </p:sp>
      <p:sp>
        <p:nvSpPr>
          <p:cNvPr id="332" name="Google Shape;332;p36"/>
          <p:cNvSpPr txBox="1">
            <a:spLocks noGrp="1"/>
          </p:cNvSpPr>
          <p:nvPr>
            <p:ph type="ctrTitle"/>
          </p:nvPr>
        </p:nvSpPr>
        <p:spPr>
          <a:xfrm>
            <a:off x="820856" y="339644"/>
            <a:ext cx="4179376" cy="2806512"/>
          </a:xfrm>
        </p:spPr>
        <p:txBody>
          <a:bodyPr spcFirstLastPara="1" vert="horz" lIns="0" tIns="0" rIns="0" bIns="0" rtlCol="0" anchor="ctr" anchorCtr="0">
            <a:normAutofit/>
          </a:bodyPr>
          <a:lstStyle/>
          <a:p>
            <a:pPr>
              <a:buSzPts val="2800"/>
            </a:pPr>
            <a:r>
              <a:rPr lang="en-US"/>
              <a:t>RATIO DECIDENDI</a:t>
            </a:r>
            <a:endParaRPr/>
          </a:p>
        </p:txBody>
      </p:sp>
      <p:sp>
        <p:nvSpPr>
          <p:cNvPr id="334" name="Google Shape;334;p36" hidden="1"/>
          <p:cNvSpPr txBox="1">
            <a:spLocks noGrp="1"/>
          </p:cNvSpPr>
          <p:nvPr>
            <p:ph type="sldNum" idx="4294967295"/>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39</a:t>
            </a:fld>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6147" descr="Illustration of people on a blockchain">
            <a:extLst>
              <a:ext uri="{FF2B5EF4-FFF2-40B4-BE49-F238E27FC236}">
                <a16:creationId xmlns:a16="http://schemas.microsoft.com/office/drawing/2014/main" id="{26AFF53D-1E1C-D969-83BD-BBFD7B312BE3}"/>
              </a:ext>
            </a:extLst>
          </p:cNvPr>
          <p:cNvPicPr>
            <a:picLocks noChangeAspect="1"/>
          </p:cNvPicPr>
          <p:nvPr/>
        </p:nvPicPr>
        <p:blipFill>
          <a:blip r:embed="rId2"/>
          <a:srcRect l="23977" r="27888"/>
          <a:stretch/>
        </p:blipFill>
        <p:spPr>
          <a:xfrm>
            <a:off x="6993359" y="1"/>
            <a:ext cx="5198641" cy="6858002"/>
          </a:xfrm>
          <a:prstGeom prst="rect">
            <a:avLst/>
          </a:prstGeom>
          <a:noFill/>
        </p:spPr>
      </p:pic>
      <p:sp>
        <p:nvSpPr>
          <p:cNvPr id="6146" name="Rectangle 4">
            <a:extLst>
              <a:ext uri="{FF2B5EF4-FFF2-40B4-BE49-F238E27FC236}">
                <a16:creationId xmlns:a16="http://schemas.microsoft.com/office/drawing/2014/main" id="{8D944677-A00A-CFDC-E3B3-D2423698C633}"/>
              </a:ext>
            </a:extLst>
          </p:cNvPr>
          <p:cNvSpPr>
            <a:spLocks noGrp="1" noChangeArrowheads="1"/>
          </p:cNvSpPr>
          <p:nvPr>
            <p:ph type="ctrTitle"/>
          </p:nvPr>
        </p:nvSpPr>
        <p:spPr>
          <a:xfrm>
            <a:off x="1648661" y="339645"/>
            <a:ext cx="4890577" cy="1002552"/>
          </a:xfrm>
        </p:spPr>
        <p:txBody>
          <a:bodyPr anchor="b">
            <a:normAutofit/>
          </a:bodyPr>
          <a:lstStyle/>
          <a:p>
            <a:pPr eaLnBrk="1" hangingPunct="1"/>
            <a:r>
              <a:rPr lang="en-GB" altLang="en-US"/>
              <a:t>Objectives</a:t>
            </a:r>
          </a:p>
        </p:txBody>
      </p:sp>
      <p:sp>
        <p:nvSpPr>
          <p:cNvPr id="5123" name="Rectangle 3">
            <a:extLst>
              <a:ext uri="{FF2B5EF4-FFF2-40B4-BE49-F238E27FC236}">
                <a16:creationId xmlns:a16="http://schemas.microsoft.com/office/drawing/2014/main" id="{40258CED-E789-5B7D-A859-7DB36ADBAC62}"/>
              </a:ext>
            </a:extLst>
          </p:cNvPr>
          <p:cNvSpPr>
            <a:spLocks noGrp="1" noChangeArrowheads="1"/>
          </p:cNvSpPr>
          <p:nvPr>
            <p:ph type="body" sz="quarter" idx="14"/>
          </p:nvPr>
        </p:nvSpPr>
        <p:spPr>
          <a:xfrm>
            <a:off x="1645581" y="1507066"/>
            <a:ext cx="4890578" cy="4849283"/>
          </a:xfrm>
        </p:spPr>
        <p:txBody>
          <a:bodyPr anchor="t">
            <a:normAutofit/>
          </a:bodyPr>
          <a:lstStyle/>
          <a:p>
            <a:pPr eaLnBrk="1" hangingPunct="1"/>
            <a:r>
              <a:rPr lang="en-GB" altLang="en-US" dirty="0"/>
              <a:t>Explain the </a:t>
            </a:r>
            <a:r>
              <a:rPr lang="en-GB" altLang="en-US" u="sng" dirty="0"/>
              <a:t>elements</a:t>
            </a:r>
            <a:r>
              <a:rPr lang="en-GB" altLang="en-US" dirty="0"/>
              <a:t> and </a:t>
            </a:r>
            <a:r>
              <a:rPr lang="en-GB" altLang="en-US" u="sng" dirty="0"/>
              <a:t>types</a:t>
            </a:r>
            <a:r>
              <a:rPr lang="en-GB" altLang="en-US" dirty="0"/>
              <a:t> of precedent.</a:t>
            </a:r>
          </a:p>
          <a:p>
            <a:pPr eaLnBrk="1" hangingPunct="1"/>
            <a:endParaRPr lang="en-GB" altLang="en-US" dirty="0"/>
          </a:p>
          <a:p>
            <a:pPr eaLnBrk="1" hangingPunct="1"/>
            <a:r>
              <a:rPr lang="en-GB" altLang="en-US" dirty="0"/>
              <a:t>Understand the court hierarchy (another lecture- next lecture ).</a:t>
            </a:r>
          </a:p>
          <a:p>
            <a:pPr eaLnBrk="1" hangingPunct="1">
              <a:buFont typeface="Franklin Gothic Book" panose="020B0503020102020204" pitchFamily="34" charset="0"/>
              <a:buNone/>
            </a:pPr>
            <a:endParaRPr lang="en-GB" altLang="en-US" dirty="0"/>
          </a:p>
          <a:p>
            <a:pPr eaLnBrk="1" hangingPunct="1"/>
            <a:r>
              <a:rPr lang="en-GB" altLang="en-US" dirty="0"/>
              <a:t>Discuss how a precedent can be </a:t>
            </a:r>
            <a:r>
              <a:rPr lang="en-GB" altLang="en-US" u="sng" dirty="0"/>
              <a:t>altered</a:t>
            </a:r>
            <a:r>
              <a:rPr lang="en-GB" altLang="en-US" dirty="0"/>
              <a:t> or </a:t>
            </a:r>
            <a:r>
              <a:rPr lang="en-GB" altLang="en-US" u="sng" dirty="0"/>
              <a:t>avoided</a:t>
            </a:r>
            <a:r>
              <a:rPr lang="en-GB" altLang="en-US" dirty="0"/>
              <a:t>, including the roles of the Supreme Court and Court of Appeal about precedent.</a:t>
            </a:r>
          </a:p>
          <a:p>
            <a:pPr eaLnBrk="1" hangingPunct="1">
              <a:buFont typeface="Franklin Gothic Book" panose="020B0503020102020204" pitchFamily="34" charset="0"/>
              <a:buNone/>
            </a:pPr>
            <a:endParaRPr lang="en-GB" altLang="en-US" dirty="0"/>
          </a:p>
          <a:p>
            <a:r>
              <a:rPr lang="en-GB" altLang="en-US" dirty="0"/>
              <a:t>Discuss the advantages and disadvantages of precedent and the limitations on judicial law-making.</a:t>
            </a:r>
          </a:p>
          <a:p>
            <a:pPr eaLnBrk="1" hangingPunct="1">
              <a:buFont typeface="Franklin Gothic Book" panose="020B0503020102020204" pitchFamily="34" charset="0"/>
              <a:buNone/>
            </a:pPr>
            <a:endParaRPr lang="en-GB" altLang="en-US" dirty="0"/>
          </a:p>
        </p:txBody>
      </p:sp>
    </p:spTree>
    <p:extLst>
      <p:ext uri="{BB962C8B-B14F-4D97-AF65-F5344CB8AC3E}">
        <p14:creationId xmlns:p14="http://schemas.microsoft.com/office/powerpoint/2010/main" val="3010747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20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fade">
                                      <p:cBhvr>
                                        <p:cTn id="12" dur="2000"/>
                                        <p:tgtEl>
                                          <p:spTgt spid="5123">
                                            <p:txEl>
                                              <p:pRg st="2" end="2"/>
                                            </p:txEl>
                                          </p:spTgt>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5123">
                                            <p:txEl>
                                              <p:pRg st="4" end="4"/>
                                            </p:txEl>
                                          </p:spTgt>
                                        </p:tgtEl>
                                        <p:attrNameLst>
                                          <p:attrName>style.visibility</p:attrName>
                                        </p:attrNameLst>
                                      </p:cBhvr>
                                      <p:to>
                                        <p:strVal val="visible"/>
                                      </p:to>
                                    </p:set>
                                    <p:animEffect transition="in" filter="fade">
                                      <p:cBhvr>
                                        <p:cTn id="16" dur="2000"/>
                                        <p:tgtEl>
                                          <p:spTgt spid="5123">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123">
                                            <p:txEl>
                                              <p:pRg st="6" end="6"/>
                                            </p:txEl>
                                          </p:spTgt>
                                        </p:tgtEl>
                                        <p:attrNameLst>
                                          <p:attrName>style.visibility</p:attrName>
                                        </p:attrNameLst>
                                      </p:cBhvr>
                                      <p:to>
                                        <p:strVal val="visible"/>
                                      </p:to>
                                    </p:set>
                                    <p:animEffect transition="in" filter="fade">
                                      <p:cBhvr>
                                        <p:cTn id="21" dur="2000"/>
                                        <p:tgtEl>
                                          <p:spTgt spid="51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2174EF3D-F3B0-7496-B5EC-B5E229259BED}"/>
              </a:ext>
            </a:extLst>
          </p:cNvPr>
          <p:cNvPicPr>
            <a:picLocks noChangeAspect="1"/>
          </p:cNvPicPr>
          <p:nvPr/>
        </p:nvPicPr>
        <p:blipFill>
          <a:blip r:embed="rId2"/>
          <a:srcRect t="35672" b="22543"/>
          <a:stretch/>
        </p:blipFill>
        <p:spPr>
          <a:xfrm>
            <a:off x="20" y="3482977"/>
            <a:ext cx="12191980" cy="3375025"/>
          </a:xfrm>
          <a:prstGeom prst="rect">
            <a:avLst/>
          </a:prstGeom>
          <a:noFill/>
        </p:spPr>
      </p:pic>
      <p:sp>
        <p:nvSpPr>
          <p:cNvPr id="3" name="Text Placeholder 2">
            <a:extLst>
              <a:ext uri="{FF2B5EF4-FFF2-40B4-BE49-F238E27FC236}">
                <a16:creationId xmlns:a16="http://schemas.microsoft.com/office/drawing/2014/main" id="{30C4C3E1-1430-2481-72B4-72E2B7F4B5E7}"/>
              </a:ext>
            </a:extLst>
          </p:cNvPr>
          <p:cNvSpPr>
            <a:spLocks noGrp="1"/>
          </p:cNvSpPr>
          <p:nvPr>
            <p:ph idx="1"/>
          </p:nvPr>
        </p:nvSpPr>
        <p:spPr>
          <a:xfrm>
            <a:off x="5351244" y="339644"/>
            <a:ext cx="6002556" cy="2806511"/>
          </a:xfrm>
        </p:spPr>
        <p:txBody>
          <a:bodyPr anchor="ctr">
            <a:normAutofit/>
          </a:bodyPr>
          <a:lstStyle/>
          <a:p>
            <a:pPr marL="342900" indent="-342900">
              <a:buSzPts val="2400"/>
              <a:buAutoNum type="arabicParenR"/>
            </a:pPr>
            <a:r>
              <a:rPr lang="en-GB" dirty="0"/>
              <a:t>Every case has a ratio </a:t>
            </a:r>
          </a:p>
          <a:p>
            <a:pPr marL="342900" indent="-342900">
              <a:buSzPts val="2400"/>
              <a:buAutoNum type="arabicParenR"/>
            </a:pPr>
            <a:r>
              <a:rPr lang="en-GB" dirty="0"/>
              <a:t>There is only one ratio in each case </a:t>
            </a:r>
          </a:p>
          <a:p>
            <a:pPr marL="342900" indent="-342900">
              <a:buSzPts val="2400"/>
              <a:buAutoNum type="arabicParenR"/>
            </a:pPr>
            <a:r>
              <a:rPr lang="en-GB" dirty="0"/>
              <a:t>A ratio can always be found by reading only that case</a:t>
            </a:r>
          </a:p>
          <a:p>
            <a:pPr marL="342900" indent="-342900">
              <a:buSzPts val="2400"/>
              <a:buAutoNum type="arabicParenR"/>
            </a:pPr>
            <a:r>
              <a:rPr lang="en-GB" dirty="0"/>
              <a:t>The ratio does not and cannot change over time</a:t>
            </a:r>
          </a:p>
          <a:p>
            <a:endParaRPr lang="en-GB" dirty="0"/>
          </a:p>
        </p:txBody>
      </p:sp>
      <p:sp>
        <p:nvSpPr>
          <p:cNvPr id="2" name="Title 1">
            <a:extLst>
              <a:ext uri="{FF2B5EF4-FFF2-40B4-BE49-F238E27FC236}">
                <a16:creationId xmlns:a16="http://schemas.microsoft.com/office/drawing/2014/main" id="{65492BCC-7166-1C3D-34E1-64605818132B}"/>
              </a:ext>
            </a:extLst>
          </p:cNvPr>
          <p:cNvSpPr>
            <a:spLocks noGrp="1"/>
          </p:cNvSpPr>
          <p:nvPr>
            <p:ph type="ctrTitle"/>
          </p:nvPr>
        </p:nvSpPr>
        <p:spPr>
          <a:xfrm>
            <a:off x="392623" y="339644"/>
            <a:ext cx="4179376" cy="2806512"/>
          </a:xfrm>
        </p:spPr>
        <p:txBody>
          <a:bodyPr anchor="ctr">
            <a:normAutofit/>
          </a:bodyPr>
          <a:lstStyle/>
          <a:p>
            <a:r>
              <a:rPr lang="en-GB" dirty="0"/>
              <a:t>Correct or not correct </a:t>
            </a:r>
          </a:p>
        </p:txBody>
      </p:sp>
    </p:spTree>
    <p:extLst>
      <p:ext uri="{BB962C8B-B14F-4D97-AF65-F5344CB8AC3E}">
        <p14:creationId xmlns:p14="http://schemas.microsoft.com/office/powerpoint/2010/main" val="4032866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7"/>
          <p:cNvSpPr txBox="1">
            <a:spLocks noGrp="1"/>
          </p:cNvSpPr>
          <p:nvPr>
            <p:ph type="title"/>
          </p:nvPr>
        </p:nvSpPr>
        <p:spPr>
          <a:xfrm>
            <a:off x="609601" y="381380"/>
            <a:ext cx="8728079" cy="922130"/>
          </a:xfrm>
        </p:spPr>
        <p:txBody>
          <a:bodyPr spcFirstLastPara="1" vert="horz" wrap="square" lIns="0" tIns="0" rIns="0" bIns="0" rtlCol="0" anchor="ctr" anchorCtr="0">
            <a:normAutofit/>
          </a:bodyPr>
          <a:lstStyle/>
          <a:p>
            <a:pPr>
              <a:buSzPts val="2800"/>
            </a:pPr>
            <a:r>
              <a:rPr lang="en-US"/>
              <a:t>IDENTIFYING THE RATIO DECIDENDI</a:t>
            </a:r>
            <a:endParaRPr/>
          </a:p>
        </p:txBody>
      </p:sp>
      <p:sp>
        <p:nvSpPr>
          <p:cNvPr id="340" name="Google Shape;340;p37"/>
          <p:cNvSpPr txBox="1">
            <a:spLocks noGrp="1"/>
          </p:cNvSpPr>
          <p:nvPr>
            <p:ph type="body" idx="1"/>
          </p:nvPr>
        </p:nvSpPr>
        <p:spPr>
          <a:xfrm>
            <a:off x="609600" y="1629552"/>
            <a:ext cx="10972800" cy="4363278"/>
          </a:xfrm>
        </p:spPr>
        <p:txBody>
          <a:bodyPr spcFirstLastPara="1" vert="horz" wrap="square" lIns="0" tIns="0" rIns="0" bIns="0" rtlCol="0" anchor="t" anchorCtr="0">
            <a:normAutofit/>
          </a:bodyPr>
          <a:lstStyle/>
          <a:p>
            <a:pPr marL="0" indent="0">
              <a:lnSpc>
                <a:spcPct val="90000"/>
              </a:lnSpc>
              <a:spcBef>
                <a:spcPts val="0"/>
              </a:spcBef>
              <a:buSzPts val="2000"/>
            </a:pPr>
            <a:r>
              <a:rPr lang="en-GB" sz="2400" dirty="0"/>
              <a:t>The ratio can be found with the use of skill and interpretation based on experience</a:t>
            </a:r>
          </a:p>
          <a:p>
            <a:pPr marL="0" indent="0">
              <a:lnSpc>
                <a:spcPct val="90000"/>
              </a:lnSpc>
              <a:buSzPts val="2000"/>
            </a:pPr>
            <a:r>
              <a:rPr lang="en-GB" sz="2400" dirty="0"/>
              <a:t>Lord Asquith</a:t>
            </a:r>
          </a:p>
          <a:p>
            <a:pPr marL="0" indent="0">
              <a:lnSpc>
                <a:spcPct val="90000"/>
              </a:lnSpc>
              <a:buSzPts val="2000"/>
            </a:pPr>
            <a:r>
              <a:rPr lang="en-GB" sz="2400" dirty="0"/>
              <a:t>‘The rule is quite simple, if you agree with the other bloke you say [the statement] is part of the ratio; if you don’t you say it is obiter dictum, with the implication that he is a congenital idiot’.</a:t>
            </a:r>
          </a:p>
          <a:p>
            <a:pPr marL="0" indent="0">
              <a:lnSpc>
                <a:spcPct val="90000"/>
              </a:lnSpc>
              <a:buSzPts val="2000"/>
            </a:pPr>
            <a:endParaRPr lang="en-GB" sz="2400" dirty="0"/>
          </a:p>
          <a:p>
            <a:pPr marL="0" indent="0">
              <a:lnSpc>
                <a:spcPct val="90000"/>
              </a:lnSpc>
              <a:buSzPts val="2000"/>
            </a:pPr>
            <a:r>
              <a:rPr lang="en-GB" sz="2400" dirty="0"/>
              <a:t>Karl Llewellyn  </a:t>
            </a:r>
          </a:p>
          <a:p>
            <a:pPr marL="0" indent="0">
              <a:lnSpc>
                <a:spcPct val="90000"/>
              </a:lnSpc>
              <a:buSzPts val="2000"/>
            </a:pPr>
            <a:r>
              <a:rPr lang="en-GB" sz="2400" dirty="0"/>
              <a:t>‘there is no single right and correct way of reading one case, or of reading a bunch of cases and that a court’s decision might turn on what the judge had for breakfast’. (The Common Law Tradition: Deciding Appeals)</a:t>
            </a:r>
          </a:p>
          <a:p>
            <a:pPr marL="0" indent="0">
              <a:lnSpc>
                <a:spcPct val="90000"/>
              </a:lnSpc>
              <a:buSzPts val="2000"/>
            </a:pPr>
            <a:endParaRPr lang="en-GB" sz="2400" dirty="0"/>
          </a:p>
        </p:txBody>
      </p:sp>
      <p:sp>
        <p:nvSpPr>
          <p:cNvPr id="341" name="Google Shape;341;p37"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41</a:t>
            </a:fld>
            <a:endParaRPr lang="en-GB"/>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51" name="Picture 450" descr="School supplies in a box">
            <a:extLst>
              <a:ext uri="{FF2B5EF4-FFF2-40B4-BE49-F238E27FC236}">
                <a16:creationId xmlns:a16="http://schemas.microsoft.com/office/drawing/2014/main" id="{79172754-7DE9-CFC9-FD31-67E433E3649D}"/>
              </a:ext>
            </a:extLst>
          </p:cNvPr>
          <p:cNvPicPr>
            <a:picLocks noChangeAspect="1"/>
          </p:cNvPicPr>
          <p:nvPr/>
        </p:nvPicPr>
        <p:blipFill>
          <a:blip r:embed="rId3"/>
          <a:srcRect l="4165" r="8383"/>
          <a:stretch/>
        </p:blipFill>
        <p:spPr>
          <a:xfrm>
            <a:off x="20" y="1928264"/>
            <a:ext cx="582218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449" name="Google Shape;449;g3046d743e85_0_290"/>
          <p:cNvSpPr txBox="1">
            <a:spLocks noGrp="1"/>
          </p:cNvSpPr>
          <p:nvPr>
            <p:ph type="ctrTitle"/>
          </p:nvPr>
        </p:nvSpPr>
        <p:spPr>
          <a:xfrm>
            <a:off x="6487905" y="1928264"/>
            <a:ext cx="4179376" cy="2387600"/>
          </a:xfrm>
        </p:spPr>
        <p:txBody>
          <a:bodyPr spcFirstLastPara="1" vert="horz" lIns="0" tIns="0" rIns="0" bIns="0" rtlCol="0" anchor="b" anchorCtr="0">
            <a:normAutofit fontScale="90000"/>
          </a:bodyPr>
          <a:lstStyle/>
          <a:p>
            <a:r>
              <a:rPr lang="en-GB" sz="4100" dirty="0"/>
              <a:t>TOPIC FOUR: </a:t>
            </a:r>
            <a:br>
              <a:rPr lang="en-GB" sz="4100" dirty="0"/>
            </a:br>
            <a:br>
              <a:rPr lang="en-GB" sz="4100" dirty="0"/>
            </a:br>
            <a:r>
              <a:rPr lang="en-GB" sz="4100" dirty="0"/>
              <a:t>How to use cases in your studies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9" name="Google Shape;349;p38" descr="A girl looking confused staring at a computer"/>
          <p:cNvPicPr preferRelativeResize="0"/>
          <p:nvPr/>
        </p:nvPicPr>
        <p:blipFill rotWithShape="1">
          <a:blip r:embed="rId3"/>
          <a:srcRect t="18811" b="33793"/>
          <a:stretch/>
        </p:blipFill>
        <p:spPr>
          <a:xfrm>
            <a:off x="20" y="3482977"/>
            <a:ext cx="10667980" cy="3375025"/>
          </a:xfrm>
          <a:prstGeom prst="rect">
            <a:avLst/>
          </a:prstGeom>
          <a:noFill/>
          <a:ln>
            <a:noFill/>
          </a:ln>
        </p:spPr>
      </p:pic>
      <p:sp>
        <p:nvSpPr>
          <p:cNvPr id="347" name="Google Shape;347;p38"/>
          <p:cNvSpPr txBox="1">
            <a:spLocks noGrp="1"/>
          </p:cNvSpPr>
          <p:nvPr>
            <p:ph idx="1"/>
          </p:nvPr>
        </p:nvSpPr>
        <p:spPr>
          <a:xfrm>
            <a:off x="5635662" y="339644"/>
            <a:ext cx="5014993" cy="2806511"/>
          </a:xfrm>
        </p:spPr>
        <p:txBody>
          <a:bodyPr spcFirstLastPara="1" vert="horz" lIns="0" tIns="0" rIns="0" bIns="0" rtlCol="0" anchor="ctr" anchorCtr="0">
            <a:normAutofit/>
          </a:bodyPr>
          <a:lstStyle/>
          <a:p>
            <a:pPr marL="0" indent="0">
              <a:spcBef>
                <a:spcPts val="0"/>
              </a:spcBef>
              <a:buSzPts val="2800"/>
            </a:pPr>
            <a:r>
              <a:rPr lang="en-US" dirty="0"/>
              <a:t>Consider the material facts</a:t>
            </a:r>
            <a:endParaRPr dirty="0"/>
          </a:p>
          <a:p>
            <a:pPr marL="0" indent="0">
              <a:buSzPts val="2800"/>
            </a:pPr>
            <a:r>
              <a:rPr lang="en-US" dirty="0"/>
              <a:t>What were the principle reasons for the judge/s decision?</a:t>
            </a:r>
            <a:endParaRPr dirty="0"/>
          </a:p>
          <a:p>
            <a:pPr marL="0" indent="0">
              <a:buSzPts val="2800"/>
            </a:pPr>
            <a:r>
              <a:rPr lang="en-US" dirty="0"/>
              <a:t>How has the ratio been interpreted in subsequent cases?</a:t>
            </a:r>
            <a:endParaRPr dirty="0"/>
          </a:p>
          <a:p>
            <a:pPr marL="0" indent="0"/>
            <a:endParaRPr dirty="0"/>
          </a:p>
        </p:txBody>
      </p:sp>
      <p:sp>
        <p:nvSpPr>
          <p:cNvPr id="350" name="Google Shape;350;p38"/>
          <p:cNvSpPr txBox="1">
            <a:spLocks noGrp="1"/>
          </p:cNvSpPr>
          <p:nvPr>
            <p:ph type="ctrTitle"/>
          </p:nvPr>
        </p:nvSpPr>
        <p:spPr>
          <a:xfrm>
            <a:off x="820856" y="339644"/>
            <a:ext cx="4179376" cy="2806512"/>
          </a:xfrm>
        </p:spPr>
        <p:txBody>
          <a:bodyPr spcFirstLastPara="1" vert="horz" lIns="0" tIns="0" rIns="0" bIns="0" rtlCol="0" anchor="ctr" anchorCtr="0">
            <a:normAutofit/>
          </a:bodyPr>
          <a:lstStyle/>
          <a:p>
            <a:pPr>
              <a:buSzPts val="2800"/>
            </a:pPr>
            <a:r>
              <a:rPr lang="en-US"/>
              <a:t>IDENTIFYING THE RATIO</a:t>
            </a:r>
          </a:p>
        </p:txBody>
      </p:sp>
      <p:sp>
        <p:nvSpPr>
          <p:cNvPr id="348" name="Google Shape;348;p38" hidden="1"/>
          <p:cNvSpPr txBox="1">
            <a:spLocks noGrp="1"/>
          </p:cNvSpPr>
          <p:nvPr>
            <p:ph type="sldNum" idx="4294967295"/>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rmAutofit/>
          </a:bodyPr>
          <a:lstStyle/>
          <a:p>
            <a:pPr>
              <a:lnSpc>
                <a:spcPct val="90000"/>
              </a:lnSpc>
              <a:spcAft>
                <a:spcPts val="600"/>
              </a:spcAft>
            </a:pPr>
            <a:fld id="{00000000-1234-1234-1234-123412341234}" type="slidenum">
              <a:rPr lang="en-US" sz="1000"/>
              <a:pPr>
                <a:lnSpc>
                  <a:spcPct val="90000"/>
                </a:lnSpc>
                <a:spcAft>
                  <a:spcPts val="600"/>
                </a:spcAft>
              </a:pPr>
              <a:t>43</a:t>
            </a:fld>
            <a:endParaRPr lang="en-US" sz="1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8" name="Google Shape;358;p39" descr="A picture containing table, sitting, piece, slice&#10;&#10;Description automatically generated"/>
          <p:cNvPicPr preferRelativeResize="0"/>
          <p:nvPr/>
        </p:nvPicPr>
        <p:blipFill rotWithShape="1">
          <a:blip r:embed="rId3"/>
          <a:srcRect l="9046" r="35807"/>
          <a:stretch/>
        </p:blipFill>
        <p:spPr>
          <a:xfrm>
            <a:off x="6993359" y="1"/>
            <a:ext cx="5198641" cy="6858002"/>
          </a:xfrm>
          <a:prstGeom prst="rect">
            <a:avLst/>
          </a:prstGeom>
          <a:noFill/>
          <a:ln>
            <a:noFill/>
          </a:ln>
        </p:spPr>
      </p:pic>
      <p:sp>
        <p:nvSpPr>
          <p:cNvPr id="357" name="Google Shape;357;p39"/>
          <p:cNvSpPr txBox="1">
            <a:spLocks noGrp="1"/>
          </p:cNvSpPr>
          <p:nvPr>
            <p:ph type="ctrTitle"/>
          </p:nvPr>
        </p:nvSpPr>
        <p:spPr>
          <a:xfrm>
            <a:off x="1648661" y="339645"/>
            <a:ext cx="4890577" cy="1002552"/>
          </a:xfrm>
        </p:spPr>
        <p:txBody>
          <a:bodyPr spcFirstLastPara="1" vert="horz" lIns="0" tIns="0" rIns="0" bIns="0" rtlCol="0" anchor="b" anchorCtr="0">
            <a:normAutofit/>
          </a:bodyPr>
          <a:lstStyle/>
          <a:p>
            <a:pPr>
              <a:buSzPts val="2800"/>
            </a:pPr>
            <a:r>
              <a:rPr lang="en-US" sz="3500"/>
              <a:t>IDENTIFYING THE MATERIAL FACTS</a:t>
            </a:r>
          </a:p>
        </p:txBody>
      </p:sp>
      <p:sp>
        <p:nvSpPr>
          <p:cNvPr id="356" name="Google Shape;356;p39"/>
          <p:cNvSpPr txBox="1">
            <a:spLocks noGrp="1"/>
          </p:cNvSpPr>
          <p:nvPr>
            <p:ph type="body" sz="quarter" idx="14"/>
          </p:nvPr>
        </p:nvSpPr>
        <p:spPr>
          <a:xfrm>
            <a:off x="1645581" y="1507066"/>
            <a:ext cx="4890578" cy="4849283"/>
          </a:xfrm>
        </p:spPr>
        <p:txBody>
          <a:bodyPr spcFirstLastPara="1" vert="horz" lIns="0" tIns="0" rIns="0" bIns="0" rtlCol="0" anchor="t" anchorCtr="0">
            <a:normAutofit/>
          </a:bodyPr>
          <a:lstStyle/>
          <a:p>
            <a:pPr marL="0" indent="0">
              <a:spcBef>
                <a:spcPts val="0"/>
              </a:spcBef>
              <a:buSzPts val="2400"/>
            </a:pPr>
            <a:r>
              <a:rPr lang="en-US" b="1" i="1"/>
              <a:t>Donoghue v Stevenson</a:t>
            </a:r>
            <a:r>
              <a:rPr lang="en-US" b="1"/>
              <a:t> [1932] AC 562</a:t>
            </a:r>
            <a:endParaRPr/>
          </a:p>
          <a:p>
            <a:pPr marL="0" indent="0">
              <a:buSzPts val="2400"/>
            </a:pPr>
            <a:r>
              <a:rPr lang="en-US"/>
              <a:t>Mrs Donoghue and a friend went to a café in Paisley, and her friend bought her a bottle of ginger beer, which came in a dark glass bottle. Mrs Donoghue drank some of the beer and found a snail in the  bottle. She fell ill and suffered shock and gastroenteritis. She sued the manufacturer. </a:t>
            </a:r>
            <a:endParaRPr/>
          </a:p>
        </p:txBody>
      </p:sp>
      <p:sp>
        <p:nvSpPr>
          <p:cNvPr id="359" name="Google Shape;359;p39"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smtClean="0"/>
              <a:pPr>
                <a:spcAft>
                  <a:spcPts val="600"/>
                </a:spcAft>
              </a:pPr>
              <a:t>44</a:t>
            </a:fld>
            <a:endParaRPr lang="en-GB"/>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40" descr="A picture containing invertebrate, mollusk, snail&#10;&#10;Description automatically generated"/>
          <p:cNvPicPr preferRelativeResize="0">
            <a:picLocks noGrp="1"/>
          </p:cNvPicPr>
          <p:nvPr>
            <p:ph type="body" idx="1"/>
          </p:nvPr>
        </p:nvPicPr>
        <p:blipFill rotWithShape="1">
          <a:blip r:embed="rId3">
            <a:alphaModFix/>
          </a:blip>
          <a:srcRect/>
          <a:stretch/>
        </p:blipFill>
        <p:spPr>
          <a:xfrm>
            <a:off x="1981200" y="2391157"/>
            <a:ext cx="3905250" cy="3123437"/>
          </a:xfrm>
          <a:prstGeom prst="rect">
            <a:avLst/>
          </a:prstGeom>
          <a:noFill/>
          <a:ln>
            <a:noFill/>
          </a:ln>
        </p:spPr>
      </p:pic>
      <p:sp>
        <p:nvSpPr>
          <p:cNvPr id="365" name="Google Shape;365;p40"/>
          <p:cNvSpPr txBox="1">
            <a:spLocks noGrp="1"/>
          </p:cNvSpPr>
          <p:nvPr>
            <p:ph type="body" idx="2"/>
          </p:nvPr>
        </p:nvSpPr>
        <p:spPr>
          <a:xfrm>
            <a:off x="6184900" y="1771375"/>
            <a:ext cx="4025900" cy="4363950"/>
          </a:xfrm>
          <a:prstGeom prst="rect">
            <a:avLst/>
          </a:prstGeom>
          <a:noFill/>
          <a:ln>
            <a:noFill/>
          </a:ln>
        </p:spPr>
        <p:txBody>
          <a:bodyPr spcFirstLastPara="1" vert="horz" wrap="square" lIns="0" tIns="0" rIns="0" bIns="0" rtlCol="0" anchor="t" anchorCtr="0">
            <a:noAutofit/>
          </a:bodyPr>
          <a:lstStyle/>
          <a:p>
            <a:pPr marL="285750" indent="-285750">
              <a:spcBef>
                <a:spcPts val="0"/>
              </a:spcBef>
            </a:pPr>
            <a:r>
              <a:rPr lang="en-US"/>
              <a:t>The incident happened in Paisley</a:t>
            </a:r>
            <a:endParaRPr/>
          </a:p>
          <a:p>
            <a:pPr marL="285750" indent="-285750"/>
            <a:r>
              <a:rPr lang="en-US"/>
              <a:t>The bottle was opaque</a:t>
            </a:r>
            <a:endParaRPr/>
          </a:p>
          <a:p>
            <a:pPr marL="285750" indent="-285750"/>
            <a:r>
              <a:rPr lang="en-US"/>
              <a:t>Mrs Donoghue’s friend paid for the drink</a:t>
            </a:r>
            <a:endParaRPr/>
          </a:p>
          <a:p>
            <a:pPr marL="285750" indent="-285750"/>
            <a:r>
              <a:rPr lang="en-US"/>
              <a:t>Mrs Donoghue suffered injury</a:t>
            </a:r>
            <a:endParaRPr/>
          </a:p>
          <a:p>
            <a:pPr marL="285750" indent="-285750"/>
            <a:r>
              <a:rPr lang="en-US"/>
              <a:t>Mrs Donoghue was injured by a defective product</a:t>
            </a:r>
            <a:endParaRPr/>
          </a:p>
          <a:p>
            <a:pPr marL="285750" indent="-285750"/>
            <a:r>
              <a:rPr lang="en-US"/>
              <a:t>Mrs Donoghue sued the manufacturer</a:t>
            </a:r>
            <a:endParaRPr/>
          </a:p>
          <a:p>
            <a:pPr marL="285750" indent="-285750"/>
            <a:r>
              <a:rPr lang="en-US"/>
              <a:t>The decomposing creature was a snail</a:t>
            </a:r>
            <a:endParaRPr/>
          </a:p>
          <a:p>
            <a:pPr marL="285750" indent="-285750"/>
            <a:r>
              <a:rPr lang="en-US"/>
              <a:t>Mrs Donoghue was a ‘pauper’</a:t>
            </a:r>
            <a:endParaRPr/>
          </a:p>
        </p:txBody>
      </p:sp>
      <p:sp>
        <p:nvSpPr>
          <p:cNvPr id="366" name="Google Shape;366;p40"/>
          <p:cNvSpPr txBox="1">
            <a:spLocks noGrp="1"/>
          </p:cNvSpPr>
          <p:nvPr>
            <p:ph type="title"/>
          </p:nvPr>
        </p:nvSpPr>
        <p:spPr>
          <a:xfrm>
            <a:off x="1981201" y="381380"/>
            <a:ext cx="6546059" cy="922130"/>
          </a:xfrm>
          <a:prstGeom prst="rect">
            <a:avLst/>
          </a:prstGeom>
          <a:noFill/>
          <a:ln>
            <a:noFill/>
          </a:ln>
        </p:spPr>
        <p:txBody>
          <a:bodyPr spcFirstLastPara="1" vert="horz" wrap="square" lIns="0" tIns="0" rIns="0" bIns="0" rtlCol="0" anchor="ctr" anchorCtr="0">
            <a:normAutofit fontScale="90000"/>
          </a:bodyPr>
          <a:lstStyle/>
          <a:p>
            <a:pPr>
              <a:buSzPts val="2800"/>
            </a:pPr>
            <a:r>
              <a:rPr lang="en-US"/>
              <a:t>IDENTIFYING THE MATERIAL FACTS</a:t>
            </a:r>
            <a:endParaRPr/>
          </a:p>
        </p:txBody>
      </p:sp>
      <p:sp>
        <p:nvSpPr>
          <p:cNvPr id="367" name="Google Shape;367;p40"/>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fld id="{00000000-1234-1234-1234-123412341234}" type="slidenum">
              <a:rPr lang="en-US"/>
              <a:pPr/>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6" name="Picture 375" descr="Row of florence flasks with green liquid and yellow background">
            <a:extLst>
              <a:ext uri="{FF2B5EF4-FFF2-40B4-BE49-F238E27FC236}">
                <a16:creationId xmlns:a16="http://schemas.microsoft.com/office/drawing/2014/main" id="{0860A804-AE8A-1FE5-A5FC-59F3B65A580E}"/>
              </a:ext>
            </a:extLst>
          </p:cNvPr>
          <p:cNvPicPr>
            <a:picLocks noChangeAspect="1"/>
          </p:cNvPicPr>
          <p:nvPr/>
        </p:nvPicPr>
        <p:blipFill>
          <a:blip r:embed="rId3"/>
          <a:srcRect l="22523" r="23277"/>
          <a:stretch/>
        </p:blipFill>
        <p:spPr>
          <a:xfrm>
            <a:off x="6993359" y="1"/>
            <a:ext cx="5198641" cy="6858002"/>
          </a:xfrm>
          <a:prstGeom prst="rect">
            <a:avLst/>
          </a:prstGeom>
          <a:noFill/>
        </p:spPr>
      </p:pic>
      <p:sp>
        <p:nvSpPr>
          <p:cNvPr id="372" name="Google Shape;372;p41"/>
          <p:cNvSpPr txBox="1">
            <a:spLocks noGrp="1"/>
          </p:cNvSpPr>
          <p:nvPr>
            <p:ph type="ctrTitle"/>
          </p:nvPr>
        </p:nvSpPr>
        <p:spPr>
          <a:xfrm>
            <a:off x="1648661" y="339645"/>
            <a:ext cx="4890577" cy="1002552"/>
          </a:xfrm>
        </p:spPr>
        <p:txBody>
          <a:bodyPr spcFirstLastPara="1" vert="horz" lIns="0" tIns="0" rIns="0" bIns="0" rtlCol="0" anchor="b" anchorCtr="0">
            <a:normAutofit/>
          </a:bodyPr>
          <a:lstStyle/>
          <a:p>
            <a:pPr>
              <a:buSzPts val="2800"/>
            </a:pPr>
            <a:r>
              <a:rPr lang="en-US" sz="3500"/>
              <a:t>IDENTIFYING THE RATIO (NARROW)</a:t>
            </a:r>
          </a:p>
        </p:txBody>
      </p:sp>
      <p:sp>
        <p:nvSpPr>
          <p:cNvPr id="373" name="Google Shape;373;p41"/>
          <p:cNvSpPr txBox="1">
            <a:spLocks noGrp="1"/>
          </p:cNvSpPr>
          <p:nvPr>
            <p:ph type="body" sz="quarter" idx="14"/>
          </p:nvPr>
        </p:nvSpPr>
        <p:spPr>
          <a:xfrm>
            <a:off x="1645581" y="1507066"/>
            <a:ext cx="4890578" cy="4849283"/>
          </a:xfrm>
        </p:spPr>
        <p:txBody>
          <a:bodyPr spcFirstLastPara="1" vert="horz" lIns="0" tIns="0" rIns="0" bIns="0" rtlCol="0" anchor="t" anchorCtr="0">
            <a:normAutofit/>
          </a:bodyPr>
          <a:lstStyle/>
          <a:p>
            <a:pPr marL="0" indent="0">
              <a:spcBef>
                <a:spcPts val="0"/>
              </a:spcBef>
              <a:buClr>
                <a:srgbClr val="3D3D3D"/>
              </a:buClr>
              <a:buSzPts val="2400"/>
              <a:buNone/>
            </a:pPr>
            <a:r>
              <a:rPr lang="en-US"/>
              <a:t>‘The question is whether the manufacturer of an article of drink sold by him to a distributor, in circumstances which prevent the distributor or the ultimate purchaser or consumer from discovering by inspection any defect, is under any legal duty to the ultimate purchaser or consumer to take reasonable care that the article is free from defect likely to cause injury to health’. </a:t>
            </a:r>
            <a:endParaRPr/>
          </a:p>
          <a:p>
            <a:pPr marL="0" indent="0">
              <a:buClr>
                <a:srgbClr val="3D3D3D"/>
              </a:buClr>
              <a:buSzPts val="2400"/>
              <a:buNone/>
            </a:pPr>
            <a:r>
              <a:rPr lang="en-US"/>
              <a:t>Lord Atkin</a:t>
            </a:r>
          </a:p>
        </p:txBody>
      </p:sp>
      <p:sp>
        <p:nvSpPr>
          <p:cNvPr id="374" name="Google Shape;374;p41"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46</a:t>
            </a:fld>
            <a:endParaRPr lang="en-GB"/>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 name="Picture Placeholder 2" descr="A painting of a person with a beard&#10;&#10;Description automatically generated">
            <a:extLst>
              <a:ext uri="{FF2B5EF4-FFF2-40B4-BE49-F238E27FC236}">
                <a16:creationId xmlns:a16="http://schemas.microsoft.com/office/drawing/2014/main" id="{6A62A5C7-A7EB-924A-1BBD-15F5DD929924}"/>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2280" r="15324"/>
          <a:stretch/>
        </p:blipFill>
        <p:spPr>
          <a:xfrm>
            <a:off x="6992938" y="0"/>
            <a:ext cx="5199062" cy="6858000"/>
          </a:xfrm>
          <a:noFill/>
        </p:spPr>
      </p:pic>
      <p:sp>
        <p:nvSpPr>
          <p:cNvPr id="379" name="Google Shape;379;p42"/>
          <p:cNvSpPr txBox="1">
            <a:spLocks noGrp="1"/>
          </p:cNvSpPr>
          <p:nvPr>
            <p:ph type="ctrTitle"/>
          </p:nvPr>
        </p:nvSpPr>
        <p:spPr>
          <a:xfrm>
            <a:off x="1648661" y="339645"/>
            <a:ext cx="4890577" cy="1002552"/>
          </a:xfrm>
        </p:spPr>
        <p:txBody>
          <a:bodyPr spcFirstLastPara="1" vert="horz" lIns="0" tIns="0" rIns="0" bIns="0" rtlCol="0" anchor="b" anchorCtr="0">
            <a:normAutofit/>
          </a:bodyPr>
          <a:lstStyle/>
          <a:p>
            <a:pPr>
              <a:buSzPts val="2800"/>
            </a:pPr>
            <a:r>
              <a:rPr lang="en-US" sz="3500"/>
              <a:t>IDENTIFYING THE RATIO (WIDE)</a:t>
            </a:r>
          </a:p>
        </p:txBody>
      </p:sp>
      <p:sp>
        <p:nvSpPr>
          <p:cNvPr id="380" name="Google Shape;380;p42"/>
          <p:cNvSpPr txBox="1">
            <a:spLocks noGrp="1"/>
          </p:cNvSpPr>
          <p:nvPr>
            <p:ph type="body" sz="quarter" idx="14"/>
          </p:nvPr>
        </p:nvSpPr>
        <p:spPr>
          <a:xfrm>
            <a:off x="1645581" y="1507066"/>
            <a:ext cx="4890578" cy="4849283"/>
          </a:xfrm>
        </p:spPr>
        <p:txBody>
          <a:bodyPr spcFirstLastPara="1" vert="horz" lIns="0" tIns="0" rIns="0" bIns="0" rtlCol="0" anchor="t" anchorCtr="0">
            <a:normAutofit/>
          </a:bodyPr>
          <a:lstStyle/>
          <a:p>
            <a:pPr marL="0" indent="0">
              <a:spcBef>
                <a:spcPts val="0"/>
              </a:spcBef>
              <a:buClr>
                <a:srgbClr val="3D3D3D"/>
              </a:buClr>
              <a:buSzPts val="2400"/>
              <a:buNone/>
            </a:pPr>
            <a:r>
              <a:rPr lang="en-US"/>
              <a:t>‘You must take reasonable care to avoid acts or omissions which you can reasonably foresee would be likely to injure your neighbour. Who, then, in law is my neighbour? The answer seems to be - persons who are so closely and directly affected by my act that I ought reasonably to have them in contemplation as being so affected when I am directing my mind to the acts or omissions which are called in question’.</a:t>
            </a:r>
            <a:endParaRPr/>
          </a:p>
          <a:p>
            <a:pPr marL="0" indent="0">
              <a:buClr>
                <a:srgbClr val="3D3D3D"/>
              </a:buClr>
              <a:buSzPts val="2400"/>
              <a:buNone/>
            </a:pPr>
            <a:r>
              <a:rPr lang="en-US"/>
              <a:t>Lord Atkin</a:t>
            </a:r>
          </a:p>
        </p:txBody>
      </p:sp>
      <p:sp>
        <p:nvSpPr>
          <p:cNvPr id="381" name="Google Shape;381;p42"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smtClean="0"/>
              <a:pPr>
                <a:spcAft>
                  <a:spcPts val="600"/>
                </a:spcAft>
              </a:pPr>
              <a:t>47</a:t>
            </a:fld>
            <a:endParaRPr lang="en-GB"/>
          </a:p>
        </p:txBody>
      </p:sp>
      <p:sp>
        <p:nvSpPr>
          <p:cNvPr id="4" name="TextBox 3">
            <a:extLst>
              <a:ext uri="{FF2B5EF4-FFF2-40B4-BE49-F238E27FC236}">
                <a16:creationId xmlns:a16="http://schemas.microsoft.com/office/drawing/2014/main" id="{9B798460-8DB8-6A2C-53CF-056EF2F016BA}"/>
              </a:ext>
            </a:extLst>
          </p:cNvPr>
          <p:cNvSpPr txBox="1"/>
          <p:nvPr/>
        </p:nvSpPr>
        <p:spPr>
          <a:xfrm>
            <a:off x="9732672" y="6657948"/>
            <a:ext cx="245932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thefreelancehistorywriter.com/tag/charles-de-montpensier/">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90" name="Picture 389" descr="Pen placed on top of a signature line">
            <a:extLst>
              <a:ext uri="{FF2B5EF4-FFF2-40B4-BE49-F238E27FC236}">
                <a16:creationId xmlns:a16="http://schemas.microsoft.com/office/drawing/2014/main" id="{85CD1A4A-D2F4-E401-A50F-1F11308B5523}"/>
              </a:ext>
            </a:extLst>
          </p:cNvPr>
          <p:cNvPicPr>
            <a:picLocks noChangeAspect="1"/>
          </p:cNvPicPr>
          <p:nvPr/>
        </p:nvPicPr>
        <p:blipFill>
          <a:blip r:embed="rId3"/>
          <a:srcRect l="49402" r="-2" b="-2"/>
          <a:stretch/>
        </p:blipFill>
        <p:spPr>
          <a:xfrm>
            <a:off x="20" y="1"/>
            <a:ext cx="5198621" cy="6858002"/>
          </a:xfrm>
          <a:prstGeom prst="rect">
            <a:avLst/>
          </a:prstGeom>
          <a:noFill/>
        </p:spPr>
      </p:pic>
      <p:sp>
        <p:nvSpPr>
          <p:cNvPr id="386" name="Google Shape;386;p43"/>
          <p:cNvSpPr txBox="1">
            <a:spLocks noGrp="1"/>
          </p:cNvSpPr>
          <p:nvPr>
            <p:ph type="ctrTitle"/>
          </p:nvPr>
        </p:nvSpPr>
        <p:spPr>
          <a:xfrm>
            <a:off x="5711877" y="339645"/>
            <a:ext cx="4890577" cy="1002552"/>
          </a:xfrm>
        </p:spPr>
        <p:txBody>
          <a:bodyPr spcFirstLastPara="1" vert="horz" lIns="0" tIns="0" rIns="0" bIns="0" rtlCol="0" anchor="b" anchorCtr="0">
            <a:normAutofit/>
          </a:bodyPr>
          <a:lstStyle/>
          <a:p>
            <a:pPr>
              <a:buSzPts val="2800"/>
            </a:pPr>
            <a:r>
              <a:rPr lang="en-GB" sz="3500"/>
              <a:t>ATTEMPTS TO LIMIT THE RATIO</a:t>
            </a:r>
          </a:p>
        </p:txBody>
      </p:sp>
      <p:sp>
        <p:nvSpPr>
          <p:cNvPr id="387" name="Google Shape;387;p43"/>
          <p:cNvSpPr txBox="1">
            <a:spLocks noGrp="1"/>
          </p:cNvSpPr>
          <p:nvPr>
            <p:ph type="body" sz="quarter" idx="14"/>
          </p:nvPr>
        </p:nvSpPr>
        <p:spPr>
          <a:xfrm>
            <a:off x="5708797" y="1507066"/>
            <a:ext cx="4890578" cy="4849283"/>
          </a:xfrm>
        </p:spPr>
        <p:txBody>
          <a:bodyPr spcFirstLastPara="1" vert="horz" lIns="0" tIns="0" rIns="0" bIns="0" rtlCol="0" anchor="t" anchorCtr="0">
            <a:normAutofit/>
          </a:bodyPr>
          <a:lstStyle/>
          <a:p>
            <a:pPr marL="0" indent="0">
              <a:spcBef>
                <a:spcPts val="0"/>
              </a:spcBef>
              <a:buSzPts val="2000"/>
            </a:pPr>
            <a:r>
              <a:rPr lang="en-US" dirty="0"/>
              <a:t>Lord Atkin:</a:t>
            </a:r>
            <a:endParaRPr dirty="0"/>
          </a:p>
          <a:p>
            <a:pPr marL="0" indent="0" algn="just">
              <a:buClr>
                <a:srgbClr val="3D3D3D"/>
              </a:buClr>
              <a:buSzPts val="2000"/>
            </a:pPr>
            <a:r>
              <a:rPr lang="en-US" dirty="0"/>
              <a:t>‘I venture to say that in the branch of the law which deals with civil wrongs, dependent in England at any rate entirely upon the application by judges of general principles also formulated by judges, it is of particular importance to guard against the danger of stating propositions of law in wider terms than is necessary, lest essential factors be omitted in the wider survey and the inherent adaptability of English law be unduly restricted. For this reason it is very necessary in considering reported cases in the law of torts that the actual decision alone should carry authority, proper weight, of course, being given to the dicta of the judges’.</a:t>
            </a:r>
            <a:endParaRPr dirty="0"/>
          </a:p>
          <a:p>
            <a:pPr marL="0" indent="0">
              <a:buClr>
                <a:srgbClr val="3D3D3D"/>
              </a:buClr>
              <a:buSzPts val="2000"/>
            </a:pPr>
            <a:r>
              <a:rPr lang="en-US" i="1" dirty="0"/>
              <a:t>Donoghue v Stevenson </a:t>
            </a:r>
            <a:r>
              <a:rPr lang="en-US" dirty="0"/>
              <a:t>[1932] AC 562</a:t>
            </a:r>
            <a:endParaRPr dirty="0"/>
          </a:p>
        </p:txBody>
      </p:sp>
      <p:sp>
        <p:nvSpPr>
          <p:cNvPr id="388" name="Google Shape;388;p43"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48</a:t>
            </a:fld>
            <a:endParaRPr lang="en-GB"/>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7" name="Picture 396">
            <a:extLst>
              <a:ext uri="{FF2B5EF4-FFF2-40B4-BE49-F238E27FC236}">
                <a16:creationId xmlns:a16="http://schemas.microsoft.com/office/drawing/2014/main" id="{D90D4DFD-7E3E-DFE6-F7D5-14D06D24DC1A}"/>
              </a:ext>
            </a:extLst>
          </p:cNvPr>
          <p:cNvPicPr>
            <a:picLocks noChangeAspect="1"/>
          </p:cNvPicPr>
          <p:nvPr/>
        </p:nvPicPr>
        <p:blipFill>
          <a:blip r:embed="rId3"/>
          <a:srcRect l="30897" r="26463"/>
          <a:stretch/>
        </p:blipFill>
        <p:spPr>
          <a:xfrm>
            <a:off x="20" y="1"/>
            <a:ext cx="5198621" cy="6858002"/>
          </a:xfrm>
          <a:prstGeom prst="rect">
            <a:avLst/>
          </a:prstGeom>
          <a:noFill/>
        </p:spPr>
      </p:pic>
      <p:sp>
        <p:nvSpPr>
          <p:cNvPr id="393" name="Google Shape;393;p44"/>
          <p:cNvSpPr txBox="1">
            <a:spLocks noGrp="1"/>
          </p:cNvSpPr>
          <p:nvPr>
            <p:ph type="ctrTitle"/>
          </p:nvPr>
        </p:nvSpPr>
        <p:spPr>
          <a:xfrm>
            <a:off x="5711877" y="339645"/>
            <a:ext cx="4890577" cy="1002552"/>
          </a:xfrm>
        </p:spPr>
        <p:txBody>
          <a:bodyPr spcFirstLastPara="1" vert="horz" lIns="0" tIns="0" rIns="0" bIns="0" rtlCol="0" anchor="b" anchorCtr="0">
            <a:normAutofit/>
          </a:bodyPr>
          <a:lstStyle/>
          <a:p>
            <a:pPr>
              <a:buSzPts val="2800"/>
            </a:pPr>
            <a:r>
              <a:rPr lang="en-US" sz="3500"/>
              <a:t>EXTENDING THE RATIO</a:t>
            </a:r>
          </a:p>
        </p:txBody>
      </p:sp>
      <p:sp>
        <p:nvSpPr>
          <p:cNvPr id="394" name="Google Shape;394;p44"/>
          <p:cNvSpPr txBox="1">
            <a:spLocks noGrp="1"/>
          </p:cNvSpPr>
          <p:nvPr>
            <p:ph type="body" sz="quarter" idx="14"/>
          </p:nvPr>
        </p:nvSpPr>
        <p:spPr>
          <a:xfrm>
            <a:off x="5708797" y="1507066"/>
            <a:ext cx="4890578" cy="4849283"/>
          </a:xfrm>
        </p:spPr>
        <p:txBody>
          <a:bodyPr spcFirstLastPara="1" vert="horz" lIns="0" tIns="0" rIns="0" bIns="0" rtlCol="0" anchor="t" anchorCtr="0">
            <a:normAutofit/>
          </a:bodyPr>
          <a:lstStyle/>
          <a:p>
            <a:pPr marL="0" indent="0">
              <a:spcBef>
                <a:spcPts val="0"/>
              </a:spcBef>
              <a:buClr>
                <a:srgbClr val="3D3D3D"/>
              </a:buClr>
            </a:pPr>
            <a:r>
              <a:rPr lang="en-US" b="0" i="0"/>
              <a:t>The appellant contracted dermatitis as the result of wearing a woollen garment which, when purchased from the retailers, was in a defective condition owing to the presence of excess sulphites which had been negligently left in it in the process of manufacture. He claimed damages against both retailers and manufacturers:-</a:t>
            </a:r>
            <a:endParaRPr/>
          </a:p>
          <a:p>
            <a:pPr marL="0" indent="0">
              <a:buClr>
                <a:srgbClr val="3D3D3D"/>
              </a:buClr>
            </a:pPr>
            <a:r>
              <a:rPr lang="en-US" b="0" i="0"/>
              <a:t>The presence of the deleterious chemical in the garment was a hidden and latent defect, and could not be detected by any examination that could reasonably be made; nothing happened between the making of the garment and its being worn to change its condition; and the garment was made by the manufacturers for the purpose of being worn exactly as it was worn in fact by the appellant.</a:t>
            </a:r>
            <a:endParaRPr/>
          </a:p>
          <a:p>
            <a:pPr marL="0" indent="0"/>
            <a:r>
              <a:rPr lang="en-US" i="1"/>
              <a:t>Grant v Australian Knitting Mills</a:t>
            </a:r>
            <a:r>
              <a:rPr lang="en-US"/>
              <a:t> (1936) AC 85 (PC) </a:t>
            </a:r>
            <a:endParaRPr/>
          </a:p>
          <a:p>
            <a:pPr marL="0" indent="0"/>
            <a:endParaRPr/>
          </a:p>
          <a:p>
            <a:pPr marL="0" indent="0"/>
            <a:endParaRPr/>
          </a:p>
        </p:txBody>
      </p:sp>
      <p:sp>
        <p:nvSpPr>
          <p:cNvPr id="395" name="Google Shape;395;p44"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49</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A342136-F8C1-8BC9-F86B-84B48B152563}"/>
              </a:ext>
            </a:extLst>
          </p:cNvPr>
          <p:cNvSpPr>
            <a:spLocks noGrp="1"/>
          </p:cNvSpPr>
          <p:nvPr>
            <p:ph type="ctrTitle"/>
          </p:nvPr>
        </p:nvSpPr>
        <p:spPr>
          <a:xfrm>
            <a:off x="392623" y="339645"/>
            <a:ext cx="10134369" cy="1002552"/>
          </a:xfrm>
        </p:spPr>
        <p:txBody>
          <a:bodyPr vert="horz" lIns="0" tIns="45720" rIns="0" bIns="45720" rtlCol="0" anchor="b">
            <a:normAutofit/>
          </a:bodyPr>
          <a:lstStyle/>
          <a:p>
            <a:r>
              <a:rPr lang="en-GB" altLang="en-US" b="0" i="0" kern="1200" cap="all" baseline="0"/>
              <a:t>Introduction</a:t>
            </a:r>
          </a:p>
        </p:txBody>
      </p:sp>
      <p:sp>
        <p:nvSpPr>
          <p:cNvPr id="7171" name="Content Placeholder 2">
            <a:extLst>
              <a:ext uri="{FF2B5EF4-FFF2-40B4-BE49-F238E27FC236}">
                <a16:creationId xmlns:a16="http://schemas.microsoft.com/office/drawing/2014/main" id="{73BEBF53-DE76-A609-5819-1C72130EAF06}"/>
              </a:ext>
            </a:extLst>
          </p:cNvPr>
          <p:cNvSpPr>
            <a:spLocks noGrp="1"/>
          </p:cNvSpPr>
          <p:nvPr>
            <p:ph sz="half" idx="1"/>
          </p:nvPr>
        </p:nvSpPr>
        <p:spPr>
          <a:xfrm>
            <a:off x="392623" y="2330824"/>
            <a:ext cx="4693727" cy="3846139"/>
          </a:xfrm>
        </p:spPr>
        <p:txBody>
          <a:bodyPr vert="horz" lIns="91440" tIns="45720" rIns="91440" bIns="45720" rtlCol="0">
            <a:normAutofit/>
          </a:bodyPr>
          <a:lstStyle/>
          <a:p>
            <a:r>
              <a:rPr lang="en-GB" altLang="en-US" dirty="0"/>
              <a:t>The English and Welsh legal systems are common law systems, which means that courts have developed much of our law over time.</a:t>
            </a:r>
          </a:p>
          <a:p>
            <a:r>
              <a:rPr lang="en-GB" altLang="en-US" dirty="0"/>
              <a:t>law is developed by judges using a system of </a:t>
            </a:r>
            <a:r>
              <a:rPr lang="en-GB" altLang="en-US" b="1" dirty="0"/>
              <a:t>judicial precedent. </a:t>
            </a:r>
          </a:p>
          <a:p>
            <a:r>
              <a:rPr lang="en-US" b="1" i="1" dirty="0"/>
              <a:t>Judicial Precedent</a:t>
            </a:r>
            <a:r>
              <a:rPr lang="en-US" i="1" dirty="0"/>
              <a:t> refers to the source of law where past decisions of the judges create law for future judges to follow. It is also known as </a:t>
            </a:r>
            <a:r>
              <a:rPr lang="en-US" b="1" i="1" dirty="0"/>
              <a:t>case law</a:t>
            </a:r>
            <a:r>
              <a:rPr lang="en-US" i="1" dirty="0"/>
              <a:t>.</a:t>
            </a:r>
          </a:p>
          <a:p>
            <a:endParaRPr lang="en-GB" altLang="en-US" dirty="0"/>
          </a:p>
        </p:txBody>
      </p:sp>
      <p:pic>
        <p:nvPicPr>
          <p:cNvPr id="7173" name="Picture 7172">
            <a:extLst>
              <a:ext uri="{FF2B5EF4-FFF2-40B4-BE49-F238E27FC236}">
                <a16:creationId xmlns:a16="http://schemas.microsoft.com/office/drawing/2014/main" id="{F32CAB2A-8F67-EEC1-5B1D-58A99A05FB58}"/>
              </a:ext>
            </a:extLst>
          </p:cNvPr>
          <p:cNvPicPr>
            <a:picLocks noChangeAspect="1"/>
          </p:cNvPicPr>
          <p:nvPr/>
        </p:nvPicPr>
        <p:blipFill>
          <a:blip r:embed="rId2">
            <a:extLst>
              <a:ext uri="{837473B0-CC2E-450A-ABE3-18F120FF3D39}">
                <a1611:picAttrSrcUrl xmlns:a1611="http://schemas.microsoft.com/office/drawing/2016/11/main" r:id="rId3"/>
              </a:ext>
            </a:extLst>
          </a:blip>
          <a:srcRect l="5162" r="8672"/>
          <a:stretch/>
        </p:blipFill>
        <p:spPr>
          <a:xfrm>
            <a:off x="5833265" y="2330824"/>
            <a:ext cx="4693727" cy="3846139"/>
          </a:xfrm>
          <a:prstGeom prst="rect">
            <a:avLst/>
          </a:prstGeom>
          <a:noFill/>
        </p:spPr>
      </p:pic>
      <p:sp>
        <p:nvSpPr>
          <p:cNvPr id="7177" name="Text Placeholder 5">
            <a:extLst>
              <a:ext uri="{FF2B5EF4-FFF2-40B4-BE49-F238E27FC236}">
                <a16:creationId xmlns:a16="http://schemas.microsoft.com/office/drawing/2014/main" id="{3E86CF3F-DB56-F920-30B1-AE3B88B3677D}"/>
              </a:ext>
            </a:extLst>
          </p:cNvPr>
          <p:cNvSpPr>
            <a:spLocks noGrp="1"/>
          </p:cNvSpPr>
          <p:nvPr>
            <p:ph type="body" idx="13"/>
          </p:nvPr>
        </p:nvSpPr>
        <p:spPr>
          <a:xfrm>
            <a:off x="392624" y="1468740"/>
            <a:ext cx="4672156" cy="823912"/>
          </a:xfrm>
        </p:spPr>
        <p:txBody>
          <a:bodyPr anchor="b">
            <a:normAutofit/>
          </a:bodyPr>
          <a:lstStyle/>
          <a:p>
            <a:r>
              <a:rPr lang="en-US" dirty="0"/>
              <a:t>LEGAL TRADITIONS</a:t>
            </a:r>
          </a:p>
        </p:txBody>
      </p:sp>
      <p:sp>
        <p:nvSpPr>
          <p:cNvPr id="7193" name="Text Placeholder 5">
            <a:extLst>
              <a:ext uri="{FF2B5EF4-FFF2-40B4-BE49-F238E27FC236}">
                <a16:creationId xmlns:a16="http://schemas.microsoft.com/office/drawing/2014/main" id="{9AC93B53-40C2-30B6-AB55-D1A9B437088C}"/>
              </a:ext>
            </a:extLst>
          </p:cNvPr>
          <p:cNvSpPr>
            <a:spLocks noGrp="1"/>
          </p:cNvSpPr>
          <p:nvPr>
            <p:ph type="body" sz="quarter" idx="3"/>
          </p:nvPr>
        </p:nvSpPr>
        <p:spPr>
          <a:xfrm>
            <a:off x="5833265" y="1468740"/>
            <a:ext cx="4695165" cy="823912"/>
          </a:xfrm>
        </p:spPr>
        <p:txBody>
          <a:bodyPr anchor="b">
            <a:normAutofit/>
          </a:bodyPr>
          <a:lstStyle/>
          <a:p>
            <a:r>
              <a:rPr lang="en-US" dirty="0"/>
              <a:t>Common Law</a:t>
            </a:r>
          </a:p>
        </p:txBody>
      </p:sp>
      <p:sp>
        <p:nvSpPr>
          <p:cNvPr id="4" name="Content Placeholder 2">
            <a:extLst>
              <a:ext uri="{FF2B5EF4-FFF2-40B4-BE49-F238E27FC236}">
                <a16:creationId xmlns:a16="http://schemas.microsoft.com/office/drawing/2014/main" id="{E304D26A-5AFA-17BE-D20F-7AC5CAC89064}"/>
              </a:ext>
            </a:extLst>
          </p:cNvPr>
          <p:cNvSpPr txBox="1">
            <a:spLocks/>
          </p:cNvSpPr>
          <p:nvPr/>
        </p:nvSpPr>
        <p:spPr bwMode="auto">
          <a:xfrm>
            <a:off x="6172200" y="2330824"/>
            <a:ext cx="5181600" cy="3846139"/>
          </a:xfrm>
          <a:prstGeom prst="rect">
            <a:avLst/>
          </a:prstGeom>
        </p:spPr>
        <p:txBody>
          <a:bodyPr vert="horz" lIns="91440" tIns="45720" rIns="91440" bIns="45720" rtlCol="0">
            <a:normAutofit/>
          </a:bodyPr>
          <a:lstStyle/>
          <a:p>
            <a:pPr>
              <a:spcBef>
                <a:spcPts val="1000"/>
              </a:spcBef>
              <a:spcAft>
                <a:spcPts val="150"/>
              </a:spcAft>
              <a:defRPr/>
            </a:pPr>
            <a:endParaRPr lang="en-US" sz="1600" i="1" dirty="0">
              <a:solidFill>
                <a:schemeClr val="bg1"/>
              </a:solidFill>
              <a:latin typeface="+mj-lt"/>
              <a:cs typeface="Calibri" panose="020F0502020204030204" pitchFamily="34" charset="0"/>
            </a:endParaRPr>
          </a:p>
        </p:txBody>
      </p:sp>
      <p:sp>
        <p:nvSpPr>
          <p:cNvPr id="2" name="TextBox 1">
            <a:extLst>
              <a:ext uri="{FF2B5EF4-FFF2-40B4-BE49-F238E27FC236}">
                <a16:creationId xmlns:a16="http://schemas.microsoft.com/office/drawing/2014/main" id="{AFA506A5-5EE4-2A35-E24F-4915F330E64E}"/>
              </a:ext>
            </a:extLst>
          </p:cNvPr>
          <p:cNvSpPr txBox="1"/>
          <p:nvPr/>
        </p:nvSpPr>
        <p:spPr>
          <a:xfrm>
            <a:off x="8219950" y="5976908"/>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en.wikipedia.org/wiki/Civil_rights_movement_(1865%E2%80%931896)">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1317498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4" name="Picture 403" descr="Test tubes with one test tube in orange with drops">
            <a:extLst>
              <a:ext uri="{FF2B5EF4-FFF2-40B4-BE49-F238E27FC236}">
                <a16:creationId xmlns:a16="http://schemas.microsoft.com/office/drawing/2014/main" id="{2F1B747D-5ABE-7DAE-5B76-7A5AFCE99FB9}"/>
              </a:ext>
            </a:extLst>
          </p:cNvPr>
          <p:cNvPicPr>
            <a:picLocks noChangeAspect="1"/>
          </p:cNvPicPr>
          <p:nvPr/>
        </p:nvPicPr>
        <p:blipFill>
          <a:blip r:embed="rId3"/>
          <a:srcRect l="32683" r="15581"/>
          <a:stretch/>
        </p:blipFill>
        <p:spPr>
          <a:xfrm>
            <a:off x="6993359" y="1"/>
            <a:ext cx="5198641" cy="6858002"/>
          </a:xfrm>
          <a:prstGeom prst="rect">
            <a:avLst/>
          </a:prstGeom>
          <a:noFill/>
        </p:spPr>
      </p:pic>
      <p:sp>
        <p:nvSpPr>
          <p:cNvPr id="400" name="Google Shape;400;p45"/>
          <p:cNvSpPr txBox="1">
            <a:spLocks noGrp="1"/>
          </p:cNvSpPr>
          <p:nvPr>
            <p:ph type="ctrTitle"/>
          </p:nvPr>
        </p:nvSpPr>
        <p:spPr>
          <a:xfrm>
            <a:off x="1648661" y="339645"/>
            <a:ext cx="4890577" cy="1002552"/>
          </a:xfrm>
        </p:spPr>
        <p:txBody>
          <a:bodyPr spcFirstLastPara="1" vert="horz" lIns="0" tIns="0" rIns="0" bIns="0" rtlCol="0" anchor="b" anchorCtr="0">
            <a:normAutofit/>
          </a:bodyPr>
          <a:lstStyle/>
          <a:p>
            <a:pPr>
              <a:buSzPts val="2800"/>
            </a:pPr>
            <a:r>
              <a:rPr lang="en-US" sz="3500"/>
              <a:t>EXTENDING THE RATIO</a:t>
            </a:r>
          </a:p>
        </p:txBody>
      </p:sp>
      <p:sp>
        <p:nvSpPr>
          <p:cNvPr id="401" name="Google Shape;401;p45"/>
          <p:cNvSpPr txBox="1">
            <a:spLocks noGrp="1"/>
          </p:cNvSpPr>
          <p:nvPr>
            <p:ph type="body" sz="quarter" idx="14"/>
          </p:nvPr>
        </p:nvSpPr>
        <p:spPr>
          <a:xfrm>
            <a:off x="1645581" y="1507066"/>
            <a:ext cx="4890578" cy="4849283"/>
          </a:xfrm>
        </p:spPr>
        <p:txBody>
          <a:bodyPr spcFirstLastPara="1" vert="horz" lIns="0" tIns="0" rIns="0" bIns="0" rtlCol="0" anchor="t" anchorCtr="0">
            <a:normAutofit/>
          </a:bodyPr>
          <a:lstStyle/>
          <a:p>
            <a:pPr marL="0" indent="0">
              <a:spcBef>
                <a:spcPts val="0"/>
              </a:spcBef>
              <a:buClr>
                <a:srgbClr val="3D3D3D"/>
              </a:buClr>
            </a:pPr>
            <a:r>
              <a:rPr lang="en-US" b="0" i="0"/>
              <a:t>‘In order to ascertain whether the principle applies to the present case, it is necessary to define what the decision involves, and consider the points of distinction relied upon before their Lordships’.</a:t>
            </a:r>
            <a:endParaRPr/>
          </a:p>
          <a:p>
            <a:pPr marL="0" indent="0"/>
            <a:endParaRPr lang="en-GB"/>
          </a:p>
          <a:p>
            <a:pPr marL="0" indent="0">
              <a:buClr>
                <a:srgbClr val="3D3D3D"/>
              </a:buClr>
            </a:pPr>
            <a:r>
              <a:rPr lang="en-GB" b="0" i="0"/>
              <a:t>‘The presence of the deleterious chemical in the pants, due to negligence in manufacture, was a hidden and latent defect, just as much as were the remains of the snail in the opaque bottle: it could not be detected by any examination that could reasonably be made. Nothing happened between the making of the garments and their being worn to change their condition. The garments were made by the manufacturers for the purpose of being worn exactly as they were worn in fact by the appellant: it was not contemplated that they should be first washed’.</a:t>
            </a:r>
            <a:endParaRPr/>
          </a:p>
          <a:p>
            <a:pPr marL="0" indent="0">
              <a:buClr>
                <a:srgbClr val="3D3D3D"/>
              </a:buClr>
            </a:pPr>
            <a:r>
              <a:rPr lang="en-US"/>
              <a:t>Lord Wright</a:t>
            </a:r>
            <a:endParaRPr/>
          </a:p>
          <a:p>
            <a:pPr marL="0" indent="0"/>
            <a:endParaRPr/>
          </a:p>
        </p:txBody>
      </p:sp>
      <p:sp>
        <p:nvSpPr>
          <p:cNvPr id="402" name="Google Shape;402;p45"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50</a:t>
            </a:fld>
            <a:endParaRPr lang="en-GB"/>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9" name="Google Shape;409;p46" descr="1940s WWII Era Wool Long John Pants Thermal Military | Wool long johns ..."/>
          <p:cNvPicPr preferRelativeResize="0"/>
          <p:nvPr/>
        </p:nvPicPr>
        <p:blipFill rotWithShape="1">
          <a:blip r:embed="rId3"/>
          <a:srcRect t="5391" r="-1" b="5563"/>
          <a:stretch/>
        </p:blipFill>
        <p:spPr>
          <a:xfrm>
            <a:off x="20" y="1"/>
            <a:ext cx="5198621" cy="6858002"/>
          </a:xfrm>
          <a:prstGeom prst="rect">
            <a:avLst/>
          </a:prstGeom>
          <a:noFill/>
          <a:ln>
            <a:noFill/>
          </a:ln>
        </p:spPr>
      </p:pic>
      <p:sp>
        <p:nvSpPr>
          <p:cNvPr id="410" name="Google Shape;410;p46"/>
          <p:cNvSpPr txBox="1">
            <a:spLocks noGrp="1"/>
          </p:cNvSpPr>
          <p:nvPr>
            <p:ph type="ctrTitle"/>
          </p:nvPr>
        </p:nvSpPr>
        <p:spPr>
          <a:xfrm>
            <a:off x="5711877" y="339645"/>
            <a:ext cx="4890577" cy="1002552"/>
          </a:xfrm>
        </p:spPr>
        <p:txBody>
          <a:bodyPr spcFirstLastPara="1" vert="horz" lIns="0" tIns="0" rIns="0" bIns="0" rtlCol="0" anchor="b" anchorCtr="0">
            <a:normAutofit/>
          </a:bodyPr>
          <a:lstStyle/>
          <a:p>
            <a:pPr>
              <a:buSzPts val="2800"/>
            </a:pPr>
            <a:r>
              <a:rPr lang="en-US" sz="2500"/>
              <a:t>DISTINGUISHING/AVOIDING THE RATIO</a:t>
            </a:r>
          </a:p>
        </p:txBody>
      </p:sp>
      <p:sp>
        <p:nvSpPr>
          <p:cNvPr id="407" name="Google Shape;407;p46"/>
          <p:cNvSpPr txBox="1">
            <a:spLocks noGrp="1"/>
          </p:cNvSpPr>
          <p:nvPr>
            <p:ph type="body" sz="quarter" idx="14"/>
          </p:nvPr>
        </p:nvSpPr>
        <p:spPr>
          <a:xfrm>
            <a:off x="5708797" y="1507066"/>
            <a:ext cx="4890578" cy="4849283"/>
          </a:xfrm>
        </p:spPr>
        <p:txBody>
          <a:bodyPr spcFirstLastPara="1" vert="horz" lIns="0" tIns="0" rIns="0" bIns="0" rtlCol="0" anchor="t" anchorCtr="0">
            <a:normAutofit/>
          </a:bodyPr>
          <a:lstStyle/>
          <a:p>
            <a:pPr marL="285750" indent="-285750">
              <a:spcBef>
                <a:spcPts val="0"/>
              </a:spcBef>
              <a:buFont typeface="Arial"/>
              <a:buChar char="•"/>
            </a:pPr>
            <a:r>
              <a:rPr lang="en-US"/>
              <a:t>Food and drink are consumed internally, pants are worn externally</a:t>
            </a:r>
            <a:endParaRPr/>
          </a:p>
          <a:p>
            <a:pPr marL="285750" indent="-285750">
              <a:buFont typeface="Arial"/>
              <a:buChar char="•"/>
            </a:pPr>
            <a:r>
              <a:rPr lang="en-US"/>
              <a:t>The pants could be handled and inspected by others before reaching the consumer</a:t>
            </a:r>
            <a:endParaRPr/>
          </a:p>
          <a:p>
            <a:pPr marL="285750" indent="-285750">
              <a:buFont typeface="Arial"/>
              <a:buChar char="•"/>
            </a:pPr>
            <a:r>
              <a:rPr lang="en-US"/>
              <a:t>If the ratio in Donoghue were to be extended the manufacturers liability would be extended indefinitely </a:t>
            </a:r>
            <a:endParaRPr/>
          </a:p>
          <a:p>
            <a:pPr marL="285750" indent="-171450"/>
            <a:endParaRPr/>
          </a:p>
          <a:p>
            <a:pPr marL="285750" indent="-171450"/>
            <a:endParaRPr/>
          </a:p>
          <a:p>
            <a:pPr marL="0" indent="0"/>
            <a:endParaRPr/>
          </a:p>
          <a:p>
            <a:pPr marL="0" indent="0"/>
            <a:endParaRPr/>
          </a:p>
        </p:txBody>
      </p:sp>
      <p:sp>
        <p:nvSpPr>
          <p:cNvPr id="408" name="Google Shape;408;p46"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rmAutofit/>
          </a:bodyPr>
          <a:lstStyle/>
          <a:p>
            <a:pPr>
              <a:lnSpc>
                <a:spcPct val="90000"/>
              </a:lnSpc>
              <a:spcAft>
                <a:spcPts val="600"/>
              </a:spcAft>
            </a:pPr>
            <a:fld id="{00000000-1234-1234-1234-123412341234}" type="slidenum">
              <a:rPr lang="en-US" sz="1000"/>
              <a:pPr>
                <a:lnSpc>
                  <a:spcPct val="90000"/>
                </a:lnSpc>
                <a:spcAft>
                  <a:spcPts val="600"/>
                </a:spcAft>
              </a:pPr>
              <a:t>51</a:t>
            </a:fld>
            <a:endParaRPr lang="en-US" sz="1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5" name="Picture 4" descr="A group of people wearing a wig&#10;&#10;Description automatically generated">
            <a:extLst>
              <a:ext uri="{FF2B5EF4-FFF2-40B4-BE49-F238E27FC236}">
                <a16:creationId xmlns:a16="http://schemas.microsoft.com/office/drawing/2014/main" id="{0F6B9BDC-DFF3-00BE-F9D9-A6DA627A355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53276" y="3482977"/>
            <a:ext cx="5672310" cy="3375025"/>
          </a:xfrm>
          <a:prstGeom prst="rect">
            <a:avLst/>
          </a:prstGeom>
          <a:noFill/>
        </p:spPr>
      </p:pic>
      <p:sp>
        <p:nvSpPr>
          <p:cNvPr id="416" name="Google Shape;416;p47"/>
          <p:cNvSpPr txBox="1">
            <a:spLocks noGrp="1"/>
          </p:cNvSpPr>
          <p:nvPr>
            <p:ph idx="1"/>
          </p:nvPr>
        </p:nvSpPr>
        <p:spPr>
          <a:xfrm>
            <a:off x="5567465" y="568512"/>
            <a:ext cx="6002556" cy="2806511"/>
          </a:xfrm>
        </p:spPr>
        <p:txBody>
          <a:bodyPr spcFirstLastPara="1" vert="horz" lIns="0" tIns="0" rIns="0" bIns="0" rtlCol="0" anchor="ctr" anchorCtr="0">
            <a:normAutofit/>
          </a:bodyPr>
          <a:lstStyle/>
          <a:p>
            <a:pPr marL="0" indent="0">
              <a:spcBef>
                <a:spcPts val="0"/>
              </a:spcBef>
            </a:pPr>
            <a:r>
              <a:rPr lang="en-US"/>
              <a:t>Obiter comments include:</a:t>
            </a:r>
            <a:endParaRPr/>
          </a:p>
          <a:p>
            <a:pPr marL="342900" indent="-342900">
              <a:buAutoNum type="arabicParenR"/>
            </a:pPr>
            <a:r>
              <a:rPr lang="en-US"/>
              <a:t>Discussion, explanation or reasoning of the judge that is wider than necessary to reach a decision on the facts of the case</a:t>
            </a:r>
            <a:endParaRPr/>
          </a:p>
          <a:p>
            <a:pPr marL="342900" indent="-342900">
              <a:buAutoNum type="arabicParenR"/>
            </a:pPr>
            <a:r>
              <a:rPr lang="en-US"/>
              <a:t>Hypothesising about what decision the he would have reached if the facts had been different</a:t>
            </a:r>
            <a:endParaRPr/>
          </a:p>
          <a:p>
            <a:pPr marL="342900" indent="-342900">
              <a:buAutoNum type="arabicParenR"/>
            </a:pPr>
            <a:r>
              <a:rPr lang="en-US"/>
              <a:t>Explanation of what the decision would have been had he not been compelled to reach a different decision in order to follow precedent</a:t>
            </a:r>
            <a:endParaRPr/>
          </a:p>
          <a:p>
            <a:pPr marL="342900" indent="-342900">
              <a:buAutoNum type="arabicParenR"/>
            </a:pPr>
            <a:r>
              <a:rPr lang="en-US"/>
              <a:t>Comments made by a dissenting judge</a:t>
            </a:r>
            <a:endParaRPr/>
          </a:p>
        </p:txBody>
      </p:sp>
      <p:sp>
        <p:nvSpPr>
          <p:cNvPr id="415" name="Google Shape;415;p47"/>
          <p:cNvSpPr txBox="1">
            <a:spLocks noGrp="1"/>
          </p:cNvSpPr>
          <p:nvPr>
            <p:ph type="ctrTitle"/>
          </p:nvPr>
        </p:nvSpPr>
        <p:spPr>
          <a:xfrm>
            <a:off x="608844" y="568512"/>
            <a:ext cx="4179376" cy="2806512"/>
          </a:xfrm>
        </p:spPr>
        <p:txBody>
          <a:bodyPr spcFirstLastPara="1" vert="horz" lIns="0" tIns="0" rIns="0" bIns="0" rtlCol="0" anchor="ctr" anchorCtr="0">
            <a:normAutofit/>
          </a:bodyPr>
          <a:lstStyle/>
          <a:p>
            <a:pPr>
              <a:buSzPts val="2800"/>
            </a:pPr>
            <a:r>
              <a:rPr lang="en-US"/>
              <a:t>OBITER DICTA</a:t>
            </a:r>
            <a:endParaRPr/>
          </a:p>
        </p:txBody>
      </p:sp>
      <p:sp>
        <p:nvSpPr>
          <p:cNvPr id="417" name="Google Shape;417;p47" hidden="1"/>
          <p:cNvSpPr txBox="1">
            <a:spLocks noGrp="1"/>
          </p:cNvSpPr>
          <p:nvPr>
            <p:ph type="sldNum" idx="4294967295"/>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smtClean="0"/>
              <a:pPr>
                <a:spcAft>
                  <a:spcPts val="600"/>
                </a:spcAft>
              </a:pPr>
              <a:t>52</a:t>
            </a:fld>
            <a:endParaRPr lang="en-GB"/>
          </a:p>
        </p:txBody>
      </p:sp>
      <p:sp>
        <p:nvSpPr>
          <p:cNvPr id="6" name="TextBox 5">
            <a:extLst>
              <a:ext uri="{FF2B5EF4-FFF2-40B4-BE49-F238E27FC236}">
                <a16:creationId xmlns:a16="http://schemas.microsoft.com/office/drawing/2014/main" id="{E60FDCCE-0EF2-8EE2-7CD7-ABC610C3ECB2}"/>
              </a:ext>
            </a:extLst>
          </p:cNvPr>
          <p:cNvSpPr txBox="1"/>
          <p:nvPr/>
        </p:nvSpPr>
        <p:spPr>
          <a:xfrm>
            <a:off x="6599308" y="6657947"/>
            <a:ext cx="232627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lehighvalleyramblings.blogspot.com/2017/06/three-judge-palmer-stories.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en-GB" sz="700">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8"/>
          <p:cNvSpPr txBox="1">
            <a:spLocks noGrp="1"/>
          </p:cNvSpPr>
          <p:nvPr>
            <p:ph type="ctrTitle"/>
          </p:nvPr>
        </p:nvSpPr>
        <p:spPr>
          <a:xfrm>
            <a:off x="392623" y="339645"/>
            <a:ext cx="10115219" cy="1002552"/>
          </a:xfrm>
        </p:spPr>
        <p:txBody>
          <a:bodyPr spcFirstLastPara="1" vert="horz" lIns="0" tIns="0" rIns="0" bIns="0" rtlCol="0" anchor="b" anchorCtr="0">
            <a:normAutofit/>
          </a:bodyPr>
          <a:lstStyle/>
          <a:p>
            <a:pPr>
              <a:buSzPts val="2800"/>
            </a:pPr>
            <a:r>
              <a:rPr lang="en-US"/>
              <a:t>OBITER DICTA</a:t>
            </a:r>
            <a:endParaRPr/>
          </a:p>
        </p:txBody>
      </p:sp>
      <p:sp>
        <p:nvSpPr>
          <p:cNvPr id="423" name="Google Shape;423;p48"/>
          <p:cNvSpPr txBox="1">
            <a:spLocks noGrp="1"/>
          </p:cNvSpPr>
          <p:nvPr>
            <p:ph type="body" sz="quarter" idx="14"/>
          </p:nvPr>
        </p:nvSpPr>
        <p:spPr>
          <a:xfrm>
            <a:off x="392624" y="1507066"/>
            <a:ext cx="10115221" cy="4849283"/>
          </a:xfrm>
        </p:spPr>
        <p:txBody>
          <a:bodyPr spcFirstLastPara="1" vert="horz" lIns="0" tIns="0" rIns="0" bIns="0" rtlCol="0" anchor="t" anchorCtr="0">
            <a:normAutofit/>
          </a:bodyPr>
          <a:lstStyle/>
          <a:p>
            <a:pPr marL="0" indent="0">
              <a:spcBef>
                <a:spcPts val="0"/>
              </a:spcBef>
            </a:pPr>
            <a:r>
              <a:rPr lang="en-US" i="1"/>
              <a:t>Donoghue v Stevenson</a:t>
            </a:r>
            <a:endParaRPr/>
          </a:p>
          <a:p>
            <a:pPr marL="0" indent="0"/>
            <a:endParaRPr/>
          </a:p>
          <a:p>
            <a:pPr marL="0" indent="0">
              <a:buClr>
                <a:srgbClr val="3D3D3D"/>
              </a:buClr>
            </a:pPr>
            <a:r>
              <a:rPr lang="en-US" b="0" i="0"/>
              <a:t>‘There can be no special duty attaching to the manufacture of food apart from that implied by contract or imposed by statute. If such a duty exists, it seems to me it must cover the construction of every article, and I cannot see any reason why it should not apply to the construction of a house. If one step, why not fifty?’.</a:t>
            </a:r>
            <a:endParaRPr/>
          </a:p>
          <a:p>
            <a:pPr marL="0" indent="0">
              <a:buClr>
                <a:srgbClr val="3D3D3D"/>
              </a:buClr>
            </a:pPr>
            <a:r>
              <a:rPr lang="en-US"/>
              <a:t>Lord Buckmaster</a:t>
            </a:r>
            <a:endParaRPr/>
          </a:p>
          <a:p>
            <a:pPr marL="0" indent="0">
              <a:buClr>
                <a:srgbClr val="3D3D3D"/>
              </a:buClr>
            </a:pPr>
            <a:r>
              <a:rPr lang="en-US" b="0" i="0"/>
              <a:t>‘Upon the view which I take of the matter, the reported cases—some directly, others impliedly—negative the existence as part of the common law of England of any principle affording support to the appellant's claim, and therefore there is, in my opinion, no material form which it is legitimate for your Lordships' House to deduce such a principle.’</a:t>
            </a:r>
            <a:endParaRPr/>
          </a:p>
          <a:p>
            <a:pPr marL="0" indent="0"/>
            <a:r>
              <a:rPr lang="en-US"/>
              <a:t>Lord Tomlin</a:t>
            </a:r>
            <a:endParaRPr/>
          </a:p>
          <a:p>
            <a:pPr marL="0" indent="0"/>
            <a:endParaRPr/>
          </a:p>
        </p:txBody>
      </p:sp>
      <p:sp>
        <p:nvSpPr>
          <p:cNvPr id="424" name="Google Shape;424;p48"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53</a:t>
            </a:fld>
            <a:endParaRPr lang="en-GB"/>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3" name="Picture 432" descr="A vintage weighing scales">
            <a:extLst>
              <a:ext uri="{FF2B5EF4-FFF2-40B4-BE49-F238E27FC236}">
                <a16:creationId xmlns:a16="http://schemas.microsoft.com/office/drawing/2014/main" id="{A7B261FB-2C95-7B5A-CECA-B849360554CD}"/>
              </a:ext>
            </a:extLst>
          </p:cNvPr>
          <p:cNvPicPr>
            <a:picLocks noChangeAspect="1"/>
          </p:cNvPicPr>
          <p:nvPr/>
        </p:nvPicPr>
        <p:blipFill>
          <a:blip r:embed="rId3"/>
          <a:srcRect t="28418" b="53127"/>
          <a:stretch/>
        </p:blipFill>
        <p:spPr>
          <a:xfrm>
            <a:off x="20" y="3482977"/>
            <a:ext cx="12191980" cy="3375025"/>
          </a:xfrm>
          <a:prstGeom prst="rect">
            <a:avLst/>
          </a:prstGeom>
          <a:noFill/>
        </p:spPr>
      </p:pic>
      <p:sp>
        <p:nvSpPr>
          <p:cNvPr id="430" name="Google Shape;430;p49"/>
          <p:cNvSpPr txBox="1">
            <a:spLocks noGrp="1"/>
          </p:cNvSpPr>
          <p:nvPr>
            <p:ph idx="1"/>
          </p:nvPr>
        </p:nvSpPr>
        <p:spPr>
          <a:xfrm>
            <a:off x="5351244" y="339644"/>
            <a:ext cx="6002556" cy="2806511"/>
          </a:xfrm>
        </p:spPr>
        <p:txBody>
          <a:bodyPr spcFirstLastPara="1" vert="horz" lIns="0" tIns="0" rIns="0" bIns="0" rtlCol="0" anchor="ctr" anchorCtr="0">
            <a:normAutofit/>
          </a:bodyPr>
          <a:lstStyle/>
          <a:p>
            <a:pPr marL="0" indent="0">
              <a:spcBef>
                <a:spcPts val="0"/>
              </a:spcBef>
              <a:buSzPts val="2400"/>
            </a:pPr>
            <a:r>
              <a:rPr lang="en-US"/>
              <a:t>Lord Denning:</a:t>
            </a:r>
            <a:endParaRPr/>
          </a:p>
          <a:p>
            <a:pPr marL="0" indent="0">
              <a:buSzPts val="2400"/>
            </a:pPr>
            <a:r>
              <a:rPr lang="en-US"/>
              <a:t>‘My root belief is that the proper role of the judge is to do justice between the parties before him. If there is any rule of law which impairs the doing of justice, then it is the province of the judge to do all that he legitimately can to avoid the rule – or even change it – so as to do justice in the instant case before him. He need not wait for legislation to intervene: because that can never be of any help in the instant case. I would emphasize, however, the word ‘legitimately’: the judge is himself subject to the law and must abide by it’.</a:t>
            </a:r>
            <a:endParaRPr/>
          </a:p>
          <a:p>
            <a:pPr marL="0" indent="0"/>
            <a:endParaRPr/>
          </a:p>
        </p:txBody>
      </p:sp>
      <p:sp>
        <p:nvSpPr>
          <p:cNvPr id="429" name="Google Shape;429;p49"/>
          <p:cNvSpPr txBox="1">
            <a:spLocks noGrp="1"/>
          </p:cNvSpPr>
          <p:nvPr>
            <p:ph type="ctrTitle"/>
          </p:nvPr>
        </p:nvSpPr>
        <p:spPr>
          <a:xfrm>
            <a:off x="392623" y="339644"/>
            <a:ext cx="4179376" cy="2806512"/>
          </a:xfrm>
        </p:spPr>
        <p:txBody>
          <a:bodyPr spcFirstLastPara="1" vert="horz" lIns="0" tIns="0" rIns="0" bIns="0" rtlCol="0" anchor="ctr" anchorCtr="0">
            <a:normAutofit/>
          </a:bodyPr>
          <a:lstStyle/>
          <a:p>
            <a:pPr>
              <a:buSzPts val="2800"/>
            </a:pPr>
            <a:r>
              <a:rPr lang="en-US"/>
              <a:t>ARE JUDGES MAKING THE LAW?</a:t>
            </a:r>
            <a:endParaRPr/>
          </a:p>
        </p:txBody>
      </p:sp>
      <p:sp>
        <p:nvSpPr>
          <p:cNvPr id="431" name="Google Shape;431;p49" hidden="1"/>
          <p:cNvSpPr txBox="1">
            <a:spLocks noGrp="1"/>
          </p:cNvSpPr>
          <p:nvPr>
            <p:ph type="sldNum" idx="4294967295"/>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54</a:t>
            </a:fld>
            <a:endParaRPr lang="en-GB"/>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40" name="Picture 439" descr="White pillars">
            <a:extLst>
              <a:ext uri="{FF2B5EF4-FFF2-40B4-BE49-F238E27FC236}">
                <a16:creationId xmlns:a16="http://schemas.microsoft.com/office/drawing/2014/main" id="{6998D434-5606-C434-B38D-128B2D320DDF}"/>
              </a:ext>
            </a:extLst>
          </p:cNvPr>
          <p:cNvPicPr>
            <a:picLocks noChangeAspect="1"/>
          </p:cNvPicPr>
          <p:nvPr/>
        </p:nvPicPr>
        <p:blipFill>
          <a:blip r:embed="rId3"/>
          <a:srcRect t="42181" b="16348"/>
          <a:stretch/>
        </p:blipFill>
        <p:spPr>
          <a:xfrm>
            <a:off x="20" y="3482977"/>
            <a:ext cx="12191980" cy="3375025"/>
          </a:xfrm>
          <a:prstGeom prst="rect">
            <a:avLst/>
          </a:prstGeom>
          <a:noFill/>
        </p:spPr>
      </p:pic>
      <p:sp>
        <p:nvSpPr>
          <p:cNvPr id="437" name="Google Shape;437;p50"/>
          <p:cNvSpPr txBox="1">
            <a:spLocks noGrp="1"/>
          </p:cNvSpPr>
          <p:nvPr>
            <p:ph idx="1"/>
          </p:nvPr>
        </p:nvSpPr>
        <p:spPr>
          <a:xfrm>
            <a:off x="5351244" y="568512"/>
            <a:ext cx="6002556" cy="2806511"/>
          </a:xfrm>
        </p:spPr>
        <p:txBody>
          <a:bodyPr spcFirstLastPara="1" vert="horz" lIns="0" tIns="0" rIns="0" bIns="0" rtlCol="0" anchor="ctr" anchorCtr="0">
            <a:normAutofit/>
          </a:bodyPr>
          <a:lstStyle/>
          <a:p>
            <a:pPr marL="0" indent="0">
              <a:spcBef>
                <a:spcPts val="0"/>
              </a:spcBef>
            </a:pPr>
            <a:r>
              <a:rPr lang="en-US"/>
              <a:t>‘The court's function is to adjudicate according to principle, leaving policy curtailment to the judgment of Parliament. Here lies the true role of the two law-making institutions in our constitution. By concentrating on principle the judges can keep the common law alive, flexible and consistent, and can keep the legal system clear of policy problems which neither they, nor the forensic process which it is their duty to operate, are equipped to resolve. If principle leads to results which are thought to be socially unacceptable, Parliament can legislate to draw a line or map out a new path’.</a:t>
            </a:r>
            <a:endParaRPr/>
          </a:p>
          <a:p>
            <a:pPr marL="0" indent="0"/>
            <a:r>
              <a:rPr lang="en-US"/>
              <a:t>Lord Scarman </a:t>
            </a:r>
            <a:r>
              <a:rPr lang="en-US" i="1"/>
              <a:t>McLoughlin v O’Brien </a:t>
            </a:r>
            <a:r>
              <a:rPr lang="en-US"/>
              <a:t>[1983]</a:t>
            </a:r>
            <a:endParaRPr/>
          </a:p>
          <a:p>
            <a:pPr marL="0" indent="0"/>
            <a:endParaRPr/>
          </a:p>
        </p:txBody>
      </p:sp>
      <p:sp>
        <p:nvSpPr>
          <p:cNvPr id="436" name="Google Shape;436;p50"/>
          <p:cNvSpPr txBox="1">
            <a:spLocks noGrp="1"/>
          </p:cNvSpPr>
          <p:nvPr>
            <p:ph type="ctrTitle"/>
          </p:nvPr>
        </p:nvSpPr>
        <p:spPr>
          <a:xfrm>
            <a:off x="392623" y="568512"/>
            <a:ext cx="4179376" cy="2806512"/>
          </a:xfrm>
        </p:spPr>
        <p:txBody>
          <a:bodyPr spcFirstLastPara="1" vert="horz" lIns="0" tIns="0" rIns="0" bIns="0" rtlCol="0" anchor="ctr" anchorCtr="0">
            <a:normAutofit/>
          </a:bodyPr>
          <a:lstStyle/>
          <a:p>
            <a:pPr>
              <a:buSzPts val="2800"/>
            </a:pPr>
            <a:r>
              <a:rPr lang="en-US"/>
              <a:t>ARE JUDGES MAKING THE LAW?</a:t>
            </a:r>
            <a:endParaRPr/>
          </a:p>
        </p:txBody>
      </p:sp>
      <p:sp>
        <p:nvSpPr>
          <p:cNvPr id="438" name="Google Shape;438;p50" hidden="1"/>
          <p:cNvSpPr txBox="1">
            <a:spLocks noGrp="1"/>
          </p:cNvSpPr>
          <p:nvPr>
            <p:ph type="sldNum" idx="4294967295"/>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55</a:t>
            </a:fld>
            <a:endParaRPr lang="en-GB"/>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7" name="Picture 446" descr="A hand holding a pen and shading circles on a sheet">
            <a:extLst>
              <a:ext uri="{FF2B5EF4-FFF2-40B4-BE49-F238E27FC236}">
                <a16:creationId xmlns:a16="http://schemas.microsoft.com/office/drawing/2014/main" id="{5596F141-E894-C650-0A3F-081DC0643517}"/>
              </a:ext>
            </a:extLst>
          </p:cNvPr>
          <p:cNvPicPr>
            <a:picLocks noChangeAspect="1"/>
          </p:cNvPicPr>
          <p:nvPr/>
        </p:nvPicPr>
        <p:blipFill>
          <a:blip r:embed="rId3"/>
          <a:srcRect t="25395" b="27082"/>
          <a:stretch/>
        </p:blipFill>
        <p:spPr>
          <a:xfrm>
            <a:off x="20" y="3482977"/>
            <a:ext cx="12191980" cy="3375025"/>
          </a:xfrm>
          <a:prstGeom prst="rect">
            <a:avLst/>
          </a:prstGeom>
          <a:noFill/>
        </p:spPr>
      </p:pic>
      <p:sp>
        <p:nvSpPr>
          <p:cNvPr id="444" name="Google Shape;444;p51"/>
          <p:cNvSpPr txBox="1">
            <a:spLocks noGrp="1"/>
          </p:cNvSpPr>
          <p:nvPr>
            <p:ph idx="1"/>
          </p:nvPr>
        </p:nvSpPr>
        <p:spPr>
          <a:xfrm>
            <a:off x="5351244" y="339644"/>
            <a:ext cx="6002556" cy="2806511"/>
          </a:xfrm>
        </p:spPr>
        <p:txBody>
          <a:bodyPr spcFirstLastPara="1" vert="horz" lIns="0" tIns="0" rIns="0" bIns="0" rtlCol="0" anchor="ctr" anchorCtr="0">
            <a:normAutofit/>
          </a:bodyPr>
          <a:lstStyle/>
          <a:p>
            <a:pPr marL="342900" indent="-342900">
              <a:spcBef>
                <a:spcPts val="0"/>
              </a:spcBef>
              <a:buAutoNum type="arabicPeriod"/>
            </a:pPr>
            <a:r>
              <a:rPr lang="en-US"/>
              <a:t>Are there any material differences on the facts?</a:t>
            </a:r>
            <a:endParaRPr/>
          </a:p>
          <a:p>
            <a:pPr marL="342900" indent="-342900">
              <a:buAutoNum type="arabicPeriod"/>
            </a:pPr>
            <a:r>
              <a:rPr lang="en-US"/>
              <a:t>Is the ratio clear?</a:t>
            </a:r>
            <a:endParaRPr/>
          </a:p>
          <a:p>
            <a:pPr marL="342900" indent="-342900">
              <a:buAutoNum type="arabicPeriod"/>
            </a:pPr>
            <a:r>
              <a:rPr lang="en-US"/>
              <a:t>Was the decision made per incuriam?</a:t>
            </a:r>
            <a:endParaRPr/>
          </a:p>
          <a:p>
            <a:pPr marL="342900" indent="-342900">
              <a:buAutoNum type="arabicPeriod"/>
            </a:pPr>
            <a:r>
              <a:rPr lang="en-US"/>
              <a:t>Has the decision been doubted since?</a:t>
            </a:r>
            <a:endParaRPr/>
          </a:p>
          <a:p>
            <a:pPr marL="342900" indent="-342900">
              <a:buAutoNum type="arabicPeriod"/>
            </a:pPr>
            <a:r>
              <a:rPr lang="en-US"/>
              <a:t>Do obiter comments help?</a:t>
            </a:r>
            <a:endParaRPr/>
          </a:p>
          <a:p>
            <a:pPr marL="342900" indent="-342900">
              <a:buAutoNum type="arabicPeriod"/>
            </a:pPr>
            <a:r>
              <a:rPr lang="en-US"/>
              <a:t>Has the decision been criticised by academics?</a:t>
            </a:r>
            <a:endParaRPr/>
          </a:p>
          <a:p>
            <a:pPr marL="342900" indent="-342900">
              <a:buAutoNum type="arabicPeriod"/>
            </a:pPr>
            <a:r>
              <a:rPr lang="en-US"/>
              <a:t>Have social conditions or policy concerns changed since the decision was made?</a:t>
            </a:r>
            <a:endParaRPr/>
          </a:p>
        </p:txBody>
      </p:sp>
      <p:sp>
        <p:nvSpPr>
          <p:cNvPr id="443" name="Google Shape;443;p51"/>
          <p:cNvSpPr txBox="1">
            <a:spLocks noGrp="1"/>
          </p:cNvSpPr>
          <p:nvPr>
            <p:ph type="ctrTitle"/>
          </p:nvPr>
        </p:nvSpPr>
        <p:spPr>
          <a:xfrm>
            <a:off x="392623" y="339644"/>
            <a:ext cx="4179376" cy="2806512"/>
          </a:xfrm>
        </p:spPr>
        <p:txBody>
          <a:bodyPr spcFirstLastPara="1" vert="horz" lIns="0" tIns="0" rIns="0" bIns="0" rtlCol="0" anchor="ctr" anchorCtr="0">
            <a:normAutofit/>
          </a:bodyPr>
          <a:lstStyle/>
          <a:p>
            <a:pPr>
              <a:buSzPts val="2800"/>
            </a:pPr>
            <a:r>
              <a:rPr lang="en-US"/>
              <a:t>CHECKLIST FOR APPLYING PRECEDENT</a:t>
            </a:r>
            <a:endParaRPr/>
          </a:p>
        </p:txBody>
      </p:sp>
      <p:sp>
        <p:nvSpPr>
          <p:cNvPr id="445" name="Google Shape;445;p51" hidden="1"/>
          <p:cNvSpPr txBox="1">
            <a:spLocks noGrp="1"/>
          </p:cNvSpPr>
          <p:nvPr>
            <p:ph type="sldNum" idx="4294967295"/>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56</a:t>
            </a:fld>
            <a:endParaRPr lang="en-GB"/>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ctrTitle"/>
          </p:nvPr>
        </p:nvSpPr>
        <p:spPr>
          <a:xfrm>
            <a:off x="392623" y="339645"/>
            <a:ext cx="11369068" cy="1002552"/>
          </a:xfrm>
        </p:spPr>
        <p:txBody>
          <a:bodyPr spcFirstLastPara="1" vert="horz" lIns="0" tIns="0" rIns="0" bIns="0" rtlCol="0" anchor="b" anchorCtr="0">
            <a:normAutofit/>
          </a:bodyPr>
          <a:lstStyle/>
          <a:p>
            <a:pPr>
              <a:buSzPts val="2800"/>
            </a:pPr>
            <a:r>
              <a:rPr lang="en-US"/>
              <a:t>CITING CASES</a:t>
            </a:r>
            <a:endParaRPr/>
          </a:p>
        </p:txBody>
      </p:sp>
      <p:sp>
        <p:nvSpPr>
          <p:cNvPr id="138" name="Google Shape;138;p21"/>
          <p:cNvSpPr txBox="1">
            <a:spLocks noGrp="1"/>
          </p:cNvSpPr>
          <p:nvPr>
            <p:ph type="body" sz="quarter" idx="14"/>
          </p:nvPr>
        </p:nvSpPr>
        <p:spPr>
          <a:xfrm>
            <a:off x="392624" y="1507066"/>
            <a:ext cx="11369070" cy="4849283"/>
          </a:xfrm>
        </p:spPr>
        <p:txBody>
          <a:bodyPr spcFirstLastPara="1" vert="horz" lIns="0" tIns="0" rIns="0" bIns="0" rtlCol="0" anchor="t" anchorCtr="0">
            <a:normAutofit/>
          </a:bodyPr>
          <a:lstStyle/>
          <a:p>
            <a:pPr marL="0" indent="0">
              <a:spcBef>
                <a:spcPts val="0"/>
              </a:spcBef>
            </a:pPr>
            <a:r>
              <a:rPr lang="en-US"/>
              <a:t>Cases are cited by their name and their ‘neutral citation’ (since 2001) and/or their location in the law reports (Year, Court, Reference number)</a:t>
            </a:r>
            <a:endParaRPr/>
          </a:p>
          <a:p>
            <a:pPr marL="0" indent="0"/>
            <a:r>
              <a:rPr lang="en-US"/>
              <a:t>UKSC – UK Supreme Court</a:t>
            </a:r>
            <a:endParaRPr/>
          </a:p>
          <a:p>
            <a:pPr marL="0" indent="0"/>
            <a:r>
              <a:rPr lang="en-US"/>
              <a:t>UKHL – House of Lords</a:t>
            </a:r>
            <a:endParaRPr/>
          </a:p>
          <a:p>
            <a:pPr marL="0" indent="0"/>
            <a:r>
              <a:rPr lang="en-US"/>
              <a:t>UKPC – Privy Council</a:t>
            </a:r>
            <a:endParaRPr/>
          </a:p>
          <a:p>
            <a:pPr marL="0" indent="0"/>
            <a:r>
              <a:rPr lang="en-US"/>
              <a:t>EWCA Civ – Court of Appeal Civil Division</a:t>
            </a:r>
            <a:endParaRPr/>
          </a:p>
          <a:p>
            <a:pPr marL="0" indent="0"/>
            <a:r>
              <a:rPr lang="en-US"/>
              <a:t>EWCA Crim – Court of Appeal Criminal Division</a:t>
            </a:r>
            <a:endParaRPr/>
          </a:p>
          <a:p>
            <a:pPr marL="0" indent="0"/>
            <a:r>
              <a:rPr lang="en-US"/>
              <a:t>EWHC – High Court (followed by the division abbreviation or ‘Admin’ for Administrative Court</a:t>
            </a:r>
            <a:endParaRPr/>
          </a:p>
        </p:txBody>
      </p:sp>
      <p:sp>
        <p:nvSpPr>
          <p:cNvPr id="139" name="Google Shape;139;p21"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57</a:t>
            </a:fld>
            <a:endParaRPr lang="en-GB"/>
          </a:p>
        </p:txBody>
      </p:sp>
    </p:spTree>
    <p:extLst>
      <p:ext uri="{BB962C8B-B14F-4D97-AF65-F5344CB8AC3E}">
        <p14:creationId xmlns:p14="http://schemas.microsoft.com/office/powerpoint/2010/main" val="3524889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body" idx="1"/>
          </p:nvPr>
        </p:nvSpPr>
        <p:spPr>
          <a:xfrm>
            <a:off x="1981200" y="1771375"/>
            <a:ext cx="3904974" cy="4363278"/>
          </a:xfrm>
          <a:prstGeom prst="rect">
            <a:avLst/>
          </a:prstGeom>
          <a:noFill/>
          <a:ln>
            <a:noFill/>
          </a:ln>
        </p:spPr>
        <p:txBody>
          <a:bodyPr spcFirstLastPara="1" vert="horz" wrap="square" lIns="0" tIns="0" rIns="0" bIns="0" rtlCol="0" anchor="t" anchorCtr="0">
            <a:normAutofit fontScale="70000" lnSpcReduction="20000"/>
          </a:bodyPr>
          <a:lstStyle/>
          <a:p>
            <a:pPr marL="0" indent="0">
              <a:spcBef>
                <a:spcPts val="0"/>
              </a:spcBef>
            </a:pPr>
            <a:r>
              <a:rPr lang="en-US" i="1"/>
              <a:t>Cole v Turner </a:t>
            </a:r>
            <a:r>
              <a:rPr lang="en-US"/>
              <a:t>(1705) 6 Mod Rep 149</a:t>
            </a:r>
            <a:endParaRPr/>
          </a:p>
          <a:p>
            <a:pPr marL="0" indent="0"/>
            <a:r>
              <a:rPr lang="en-US" i="1"/>
              <a:t>Stephens v Myers </a:t>
            </a:r>
            <a:r>
              <a:rPr lang="en-US"/>
              <a:t>(1830) 4 C&amp;P 349</a:t>
            </a:r>
            <a:endParaRPr/>
          </a:p>
          <a:p>
            <a:pPr marL="0" indent="0"/>
            <a:r>
              <a:rPr lang="en-US" i="1"/>
              <a:t>Corcoran v Anderton </a:t>
            </a:r>
            <a:r>
              <a:rPr lang="en-US"/>
              <a:t>(1980) 71 Cr App R 104</a:t>
            </a:r>
            <a:endParaRPr/>
          </a:p>
          <a:p>
            <a:pPr marL="0" indent="0"/>
            <a:r>
              <a:rPr lang="en-US" i="1"/>
              <a:t>McLoughlin v O’Brien</a:t>
            </a:r>
            <a:r>
              <a:rPr lang="en-US"/>
              <a:t> [1983] 1 AC 410</a:t>
            </a:r>
            <a:endParaRPr/>
          </a:p>
          <a:p>
            <a:pPr marL="0" indent="0"/>
            <a:r>
              <a:rPr lang="en-US" i="1"/>
              <a:t>DPP v Patterson </a:t>
            </a:r>
            <a:r>
              <a:rPr lang="en-US"/>
              <a:t>[2017] EWHC 2820 (Admin)</a:t>
            </a:r>
            <a:endParaRPr/>
          </a:p>
          <a:p>
            <a:pPr marL="0" indent="0"/>
            <a:r>
              <a:rPr lang="en-US" i="1"/>
              <a:t>R v Agera </a:t>
            </a:r>
            <a:r>
              <a:rPr lang="en-US"/>
              <a:t>[2017] EWCA Crim 74</a:t>
            </a:r>
            <a:endParaRPr/>
          </a:p>
          <a:p>
            <a:pPr marL="0" indent="0"/>
            <a:r>
              <a:rPr lang="en-US" i="1"/>
              <a:t>Ivey v Genting Casinos </a:t>
            </a:r>
            <a:r>
              <a:rPr lang="en-US"/>
              <a:t>[2017] UKSC 67</a:t>
            </a:r>
            <a:endParaRPr/>
          </a:p>
          <a:p>
            <a:pPr marL="0" indent="0"/>
            <a:endParaRPr/>
          </a:p>
        </p:txBody>
      </p:sp>
      <p:sp>
        <p:nvSpPr>
          <p:cNvPr id="145" name="Google Shape;145;p22"/>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rmAutofit/>
          </a:bodyPr>
          <a:lstStyle/>
          <a:p>
            <a:fld id="{00000000-1234-1234-1234-123412341234}" type="slidenum">
              <a:rPr lang="en-US"/>
              <a:pPr/>
              <a:t>58</a:t>
            </a:fld>
            <a:endParaRPr/>
          </a:p>
        </p:txBody>
      </p:sp>
      <p:pic>
        <p:nvPicPr>
          <p:cNvPr id="146" name="Google Shape;146;p22" descr="A photo of volumes of the All England Law Reports on a library shelf."/>
          <p:cNvPicPr preferRelativeResize="0"/>
          <p:nvPr/>
        </p:nvPicPr>
        <p:blipFill rotWithShape="1">
          <a:blip r:embed="rId3">
            <a:alphaModFix/>
          </a:blip>
          <a:srcRect l="30809" r="3" b="3"/>
          <a:stretch/>
        </p:blipFill>
        <p:spPr>
          <a:xfrm>
            <a:off x="6184900" y="1771375"/>
            <a:ext cx="4025900" cy="4363950"/>
          </a:xfrm>
          <a:prstGeom prst="rect">
            <a:avLst/>
          </a:prstGeom>
          <a:noFill/>
          <a:ln>
            <a:noFill/>
          </a:ln>
        </p:spPr>
      </p:pic>
      <p:sp>
        <p:nvSpPr>
          <p:cNvPr id="147" name="Google Shape;147;p22"/>
          <p:cNvSpPr txBox="1">
            <a:spLocks noGrp="1"/>
          </p:cNvSpPr>
          <p:nvPr>
            <p:ph type="title"/>
          </p:nvPr>
        </p:nvSpPr>
        <p:spPr>
          <a:xfrm>
            <a:off x="1981201" y="381380"/>
            <a:ext cx="6546059" cy="922130"/>
          </a:xfrm>
          <a:prstGeom prst="rect">
            <a:avLst/>
          </a:prstGeom>
          <a:noFill/>
          <a:ln>
            <a:noFill/>
          </a:ln>
        </p:spPr>
        <p:txBody>
          <a:bodyPr spcFirstLastPara="1" vert="horz" wrap="square" lIns="0" tIns="0" rIns="0" bIns="0" rtlCol="0" anchor="ctr" anchorCtr="0">
            <a:normAutofit/>
          </a:bodyPr>
          <a:lstStyle/>
          <a:p>
            <a:pPr>
              <a:buSzPts val="2800"/>
            </a:pPr>
            <a:r>
              <a:rPr lang="en-US"/>
              <a:t>CITING CASES</a:t>
            </a:r>
            <a:endParaRPr/>
          </a:p>
        </p:txBody>
      </p:sp>
    </p:spTree>
    <p:extLst>
      <p:ext uri="{BB962C8B-B14F-4D97-AF65-F5344CB8AC3E}">
        <p14:creationId xmlns:p14="http://schemas.microsoft.com/office/powerpoint/2010/main" val="833770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alkboard with a word on it next to a pair of books&#10;&#10;Description automatically generated">
            <a:extLst>
              <a:ext uri="{FF2B5EF4-FFF2-40B4-BE49-F238E27FC236}">
                <a16:creationId xmlns:a16="http://schemas.microsoft.com/office/drawing/2014/main" id="{9181849C-ACAF-F1DB-59A9-FE70C128B42F}"/>
              </a:ext>
            </a:extLst>
          </p:cNvPr>
          <p:cNvPicPr>
            <a:picLocks noChangeAspect="1"/>
          </p:cNvPicPr>
          <p:nvPr/>
        </p:nvPicPr>
        <p:blipFill>
          <a:blip r:embed="rId2">
            <a:extLst>
              <a:ext uri="{837473B0-CC2E-450A-ABE3-18F120FF3D39}">
                <a1611:picAttrSrcUrl xmlns:a1611="http://schemas.microsoft.com/office/drawing/2016/11/main" r:id="rId3"/>
              </a:ext>
            </a:extLst>
          </a:blip>
          <a:srcRect t="14208" b="38962"/>
          <a:stretch/>
        </p:blipFill>
        <p:spPr>
          <a:xfrm>
            <a:off x="608843" y="3482977"/>
            <a:ext cx="10961177" cy="3375025"/>
          </a:xfrm>
          <a:prstGeom prst="rect">
            <a:avLst/>
          </a:prstGeom>
          <a:noFill/>
        </p:spPr>
      </p:pic>
      <p:sp>
        <p:nvSpPr>
          <p:cNvPr id="2" name="Text Placeholder 1">
            <a:extLst>
              <a:ext uri="{FF2B5EF4-FFF2-40B4-BE49-F238E27FC236}">
                <a16:creationId xmlns:a16="http://schemas.microsoft.com/office/drawing/2014/main" id="{6CCAB2E1-DD8A-4141-D4E9-B636AB44CD8B}"/>
              </a:ext>
            </a:extLst>
          </p:cNvPr>
          <p:cNvSpPr>
            <a:spLocks noGrp="1"/>
          </p:cNvSpPr>
          <p:nvPr>
            <p:ph idx="1"/>
          </p:nvPr>
        </p:nvSpPr>
        <p:spPr>
          <a:xfrm>
            <a:off x="5567465" y="568512"/>
            <a:ext cx="6002556" cy="2806511"/>
          </a:xfrm>
        </p:spPr>
        <p:txBody>
          <a:bodyPr anchor="ctr">
            <a:normAutofit/>
          </a:bodyPr>
          <a:lstStyle/>
          <a:p>
            <a:r>
              <a:rPr lang="en-GB" dirty="0">
                <a:hlinkClick r:id="rId4"/>
              </a:rPr>
              <a:t>OSCOLA CASELAW</a:t>
            </a:r>
            <a:endParaRPr lang="en-GB" dirty="0"/>
          </a:p>
        </p:txBody>
      </p:sp>
      <p:sp>
        <p:nvSpPr>
          <p:cNvPr id="12" name="Title 3">
            <a:extLst>
              <a:ext uri="{FF2B5EF4-FFF2-40B4-BE49-F238E27FC236}">
                <a16:creationId xmlns:a16="http://schemas.microsoft.com/office/drawing/2014/main" id="{76B2D7C9-C25B-FEF6-D76B-AF7D0A3C93A8}"/>
              </a:ext>
            </a:extLst>
          </p:cNvPr>
          <p:cNvSpPr>
            <a:spLocks noGrp="1"/>
          </p:cNvSpPr>
          <p:nvPr>
            <p:ph type="ctrTitle"/>
          </p:nvPr>
        </p:nvSpPr>
        <p:spPr>
          <a:xfrm>
            <a:off x="129309" y="568512"/>
            <a:ext cx="4658911" cy="2806512"/>
          </a:xfrm>
        </p:spPr>
        <p:txBody>
          <a:bodyPr anchor="ctr">
            <a:normAutofit/>
          </a:bodyPr>
          <a:lstStyle/>
          <a:p>
            <a:r>
              <a:rPr lang="en-US" dirty="0"/>
              <a:t>Referencing</a:t>
            </a:r>
          </a:p>
        </p:txBody>
      </p:sp>
      <p:sp>
        <p:nvSpPr>
          <p:cNvPr id="7" name="TextBox 6">
            <a:extLst>
              <a:ext uri="{FF2B5EF4-FFF2-40B4-BE49-F238E27FC236}">
                <a16:creationId xmlns:a16="http://schemas.microsoft.com/office/drawing/2014/main" id="{D15A0EA7-C0C7-3AC1-7305-36C0C2C6B1C6}"/>
              </a:ext>
            </a:extLst>
          </p:cNvPr>
          <p:cNvSpPr txBox="1"/>
          <p:nvPr/>
        </p:nvSpPr>
        <p:spPr>
          <a:xfrm>
            <a:off x="9262978" y="6657947"/>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picpedia.org/chalkboard/r/reference.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2971426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Video 16" descr="Floating Numbers And Letters On Top Of A Book">
            <a:extLst>
              <a:ext uri="{FF2B5EF4-FFF2-40B4-BE49-F238E27FC236}">
                <a16:creationId xmlns:a16="http://schemas.microsoft.com/office/drawing/2014/main" id="{809A646F-A855-E972-5D2F-DB2FFAC08E7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13" name="Title 2">
            <a:extLst>
              <a:ext uri="{FF2B5EF4-FFF2-40B4-BE49-F238E27FC236}">
                <a16:creationId xmlns:a16="http://schemas.microsoft.com/office/drawing/2014/main" id="{07194267-CCE8-5122-72D8-FD56809BB1B8}"/>
              </a:ext>
            </a:extLst>
          </p:cNvPr>
          <p:cNvSpPr>
            <a:spLocks noGrp="1"/>
          </p:cNvSpPr>
          <p:nvPr>
            <p:ph type="ctrTitle"/>
          </p:nvPr>
        </p:nvSpPr>
        <p:spPr>
          <a:xfrm>
            <a:off x="1627321" y="339645"/>
            <a:ext cx="10134369" cy="1002552"/>
          </a:xfrm>
        </p:spPr>
        <p:txBody>
          <a:bodyPr anchor="b">
            <a:normAutofit/>
          </a:bodyPr>
          <a:lstStyle/>
          <a:p>
            <a:r>
              <a:rPr lang="en-US" dirty="0"/>
              <a:t>Topic one</a:t>
            </a:r>
          </a:p>
        </p:txBody>
      </p:sp>
      <p:sp>
        <p:nvSpPr>
          <p:cNvPr id="15" name="Text Placeholder 3">
            <a:extLst>
              <a:ext uri="{FF2B5EF4-FFF2-40B4-BE49-F238E27FC236}">
                <a16:creationId xmlns:a16="http://schemas.microsoft.com/office/drawing/2014/main" id="{2F9D8842-70E2-9F51-8336-C09B175DD1B6}"/>
              </a:ext>
            </a:extLst>
          </p:cNvPr>
          <p:cNvSpPr>
            <a:spLocks noGrp="1"/>
          </p:cNvSpPr>
          <p:nvPr>
            <p:ph type="body" sz="quarter" idx="14"/>
          </p:nvPr>
        </p:nvSpPr>
        <p:spPr>
          <a:xfrm>
            <a:off x="1627322" y="1507066"/>
            <a:ext cx="10134371" cy="4849283"/>
          </a:xfrm>
        </p:spPr>
        <p:txBody>
          <a:bodyPr anchor="t">
            <a:normAutofit/>
          </a:bodyPr>
          <a:lstStyle/>
          <a:p>
            <a:r>
              <a:rPr lang="en-US" dirty="0"/>
              <a:t>How is law developed through case law? </a:t>
            </a:r>
          </a:p>
        </p:txBody>
      </p:sp>
    </p:spTree>
    <p:extLst>
      <p:ext uri="{BB962C8B-B14F-4D97-AF65-F5344CB8AC3E}">
        <p14:creationId xmlns:p14="http://schemas.microsoft.com/office/powerpoint/2010/main" val="3406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mute="1">
                <p:cTn id="12" repeatCount="indefinite" fill="hold" display="0">
                  <p:stCondLst>
                    <p:cond delay="indefinite"/>
                  </p:stCondLst>
                </p:cTn>
                <p:tgtEl>
                  <p:spTgt spid="17"/>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4" name="Picture 453" descr="Kettlebells on the floor">
            <a:extLst>
              <a:ext uri="{FF2B5EF4-FFF2-40B4-BE49-F238E27FC236}">
                <a16:creationId xmlns:a16="http://schemas.microsoft.com/office/drawing/2014/main" id="{DD064F6A-FFC5-EBC7-9FCF-701FEF63B884}"/>
              </a:ext>
            </a:extLst>
          </p:cNvPr>
          <p:cNvPicPr>
            <a:picLocks noChangeAspect="1"/>
          </p:cNvPicPr>
          <p:nvPr/>
        </p:nvPicPr>
        <p:blipFill>
          <a:blip r:embed="rId3"/>
          <a:srcRect t="2765" r="-1" b="4320"/>
          <a:stretch/>
        </p:blipFill>
        <p:spPr>
          <a:xfrm>
            <a:off x="1134319" y="1"/>
            <a:ext cx="11057681" cy="6858002"/>
          </a:xfrm>
          <a:prstGeom prst="rect">
            <a:avLst/>
          </a:prstGeom>
          <a:noFill/>
        </p:spPr>
      </p:pic>
      <p:sp>
        <p:nvSpPr>
          <p:cNvPr id="450" name="Google Shape;450;p52"/>
          <p:cNvSpPr txBox="1">
            <a:spLocks noGrp="1"/>
          </p:cNvSpPr>
          <p:nvPr>
            <p:ph type="ctrTitle"/>
          </p:nvPr>
        </p:nvSpPr>
        <p:spPr>
          <a:xfrm>
            <a:off x="1648661" y="339645"/>
            <a:ext cx="4890577" cy="1002552"/>
          </a:xfrm>
        </p:spPr>
        <p:txBody>
          <a:bodyPr spcFirstLastPara="1" vert="horz" lIns="0" tIns="0" rIns="0" bIns="0" rtlCol="0" anchor="b" anchorCtr="0">
            <a:normAutofit/>
          </a:bodyPr>
          <a:lstStyle/>
          <a:p>
            <a:pPr>
              <a:buSzPts val="2800"/>
            </a:pPr>
            <a:r>
              <a:rPr lang="en-US"/>
              <a:t>PART TWO</a:t>
            </a:r>
            <a:endParaRPr/>
          </a:p>
        </p:txBody>
      </p:sp>
      <p:sp>
        <p:nvSpPr>
          <p:cNvPr id="451" name="Google Shape;451;p52"/>
          <p:cNvSpPr txBox="1">
            <a:spLocks noGrp="1"/>
          </p:cNvSpPr>
          <p:nvPr>
            <p:ph type="body" sz="quarter" idx="14"/>
          </p:nvPr>
        </p:nvSpPr>
        <p:spPr>
          <a:xfrm>
            <a:off x="1645581" y="1507066"/>
            <a:ext cx="4890578" cy="4849283"/>
          </a:xfrm>
        </p:spPr>
        <p:txBody>
          <a:bodyPr spcFirstLastPara="1" vert="horz" lIns="0" tIns="0" rIns="0" bIns="0" rtlCol="0" anchor="t" anchorCtr="0">
            <a:normAutofit/>
          </a:bodyPr>
          <a:lstStyle/>
          <a:p>
            <a:pPr marL="0" indent="0">
              <a:spcBef>
                <a:spcPts val="0"/>
              </a:spcBef>
              <a:buSzPts val="3600"/>
            </a:pPr>
            <a:endParaRPr lang="en-GB" dirty="0"/>
          </a:p>
          <a:p>
            <a:pPr marL="0" indent="0">
              <a:buSzPts val="3600"/>
            </a:pPr>
            <a:r>
              <a:rPr lang="en-GB" dirty="0"/>
              <a:t>Group Exercise  </a:t>
            </a:r>
          </a:p>
          <a:p>
            <a:pPr marL="0" indent="0">
              <a:buSzPts val="3600"/>
            </a:pPr>
            <a:endParaRPr lang="en-GB" dirty="0"/>
          </a:p>
        </p:txBody>
      </p:sp>
      <p:sp>
        <p:nvSpPr>
          <p:cNvPr id="452" name="Google Shape;452;p52"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60</a:t>
            </a:fld>
            <a:endParaRPr lang="en-GB"/>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301f9ae114f_0_318"/>
          <p:cNvSpPr txBox="1">
            <a:spLocks noGrp="1"/>
          </p:cNvSpPr>
          <p:nvPr>
            <p:ph type="title"/>
          </p:nvPr>
        </p:nvSpPr>
        <p:spPr>
          <a:xfrm>
            <a:off x="609600" y="381380"/>
            <a:ext cx="8728000" cy="922400"/>
          </a:xfrm>
        </p:spPr>
        <p:txBody>
          <a:bodyPr spcFirstLastPara="1" vert="horz" wrap="square" lIns="0" tIns="0" rIns="0" bIns="0" rtlCol="0" anchor="ctr" anchorCtr="0">
            <a:normAutofit/>
          </a:bodyPr>
          <a:lstStyle/>
          <a:p>
            <a:pPr>
              <a:buSzPts val="2800"/>
            </a:pPr>
            <a:r>
              <a:rPr lang="en-GB"/>
              <a:t>Background and task</a:t>
            </a:r>
          </a:p>
        </p:txBody>
      </p:sp>
      <p:graphicFrame>
        <p:nvGraphicFramePr>
          <p:cNvPr id="564" name="Google Shape;562;g301f9ae114f_0_318">
            <a:extLst>
              <a:ext uri="{FF2B5EF4-FFF2-40B4-BE49-F238E27FC236}">
                <a16:creationId xmlns:a16="http://schemas.microsoft.com/office/drawing/2014/main" id="{57FAC761-351A-BAD5-A801-8BDB52005316}"/>
              </a:ext>
            </a:extLst>
          </p:cNvPr>
          <p:cNvGraphicFramePr/>
          <p:nvPr>
            <p:extLst>
              <p:ext uri="{D42A27DB-BD31-4B8C-83A1-F6EECF244321}">
                <p14:modId xmlns:p14="http://schemas.microsoft.com/office/powerpoint/2010/main" val="2255584981"/>
              </p:ext>
            </p:extLst>
          </p:nvPr>
        </p:nvGraphicFramePr>
        <p:xfrm>
          <a:off x="609600" y="1555750"/>
          <a:ext cx="10972800" cy="447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divorce papers with a crack&#10;&#10;Description automatically generated">
            <a:extLst>
              <a:ext uri="{FF2B5EF4-FFF2-40B4-BE49-F238E27FC236}">
                <a16:creationId xmlns:a16="http://schemas.microsoft.com/office/drawing/2014/main" id="{0708E41C-9C24-A90D-EA74-1B55DD4A3CF0}"/>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25393" b="25394"/>
          <a:stretch/>
        </p:blipFill>
        <p:spPr>
          <a:xfrm>
            <a:off x="20" y="3482977"/>
            <a:ext cx="12191980" cy="3375025"/>
          </a:xfrm>
          <a:noFill/>
        </p:spPr>
      </p:pic>
      <p:sp>
        <p:nvSpPr>
          <p:cNvPr id="6" name="Text Placeholder 5">
            <a:extLst>
              <a:ext uri="{FF2B5EF4-FFF2-40B4-BE49-F238E27FC236}">
                <a16:creationId xmlns:a16="http://schemas.microsoft.com/office/drawing/2014/main" id="{9ECC15A8-6C22-13AD-D06B-98CE524A6472}"/>
              </a:ext>
            </a:extLst>
          </p:cNvPr>
          <p:cNvSpPr>
            <a:spLocks noGrp="1"/>
          </p:cNvSpPr>
          <p:nvPr>
            <p:ph idx="1"/>
          </p:nvPr>
        </p:nvSpPr>
        <p:spPr>
          <a:xfrm>
            <a:off x="5351244" y="339644"/>
            <a:ext cx="6002556" cy="2806511"/>
          </a:xfrm>
        </p:spPr>
        <p:txBody>
          <a:bodyPr anchor="ctr">
            <a:normAutofit/>
          </a:bodyPr>
          <a:lstStyle/>
          <a:p>
            <a:pPr algn="just"/>
            <a:r>
              <a:rPr lang="en-GB" b="0" i="0" dirty="0">
                <a:effectLst/>
              </a:rPr>
              <a:t>Mr and Mrs White were married for 33 years and had three children. They both came from farming families and jointly owned a farm with a large farmhouse and 160 acres of land. They had a loan from the husband’s father. During the marriage, they increased their land ownership to 337 acres. By 1996, when Mrs White started financial proceedings in divorce, the entire farm was worth £3.5 million.</a:t>
            </a:r>
          </a:p>
          <a:p>
            <a:pPr algn="just"/>
            <a:r>
              <a:rPr lang="en-GB" b="0" i="0" dirty="0">
                <a:effectLst/>
              </a:rPr>
              <a:t>Mr White had inherited and owned a separate farm, and while running the joint farm in partnership, Mrs White was active in running that and being the primary carer for the three children.</a:t>
            </a:r>
          </a:p>
          <a:p>
            <a:endParaRPr lang="en-GB" dirty="0"/>
          </a:p>
        </p:txBody>
      </p:sp>
      <p:sp>
        <p:nvSpPr>
          <p:cNvPr id="5" name="Title 4">
            <a:extLst>
              <a:ext uri="{FF2B5EF4-FFF2-40B4-BE49-F238E27FC236}">
                <a16:creationId xmlns:a16="http://schemas.microsoft.com/office/drawing/2014/main" id="{82CCE5A9-231A-FF09-2152-839B90C4AE55}"/>
              </a:ext>
            </a:extLst>
          </p:cNvPr>
          <p:cNvSpPr>
            <a:spLocks noGrp="1"/>
          </p:cNvSpPr>
          <p:nvPr>
            <p:ph type="ctrTitle"/>
          </p:nvPr>
        </p:nvSpPr>
        <p:spPr>
          <a:xfrm>
            <a:off x="392623" y="339644"/>
            <a:ext cx="4179376" cy="2806512"/>
          </a:xfrm>
        </p:spPr>
        <p:txBody>
          <a:bodyPr anchor="ctr">
            <a:normAutofit/>
          </a:bodyPr>
          <a:lstStyle/>
          <a:p>
            <a:r>
              <a:rPr lang="en-GB" b="0" i="0" dirty="0">
                <a:effectLst/>
              </a:rPr>
              <a:t>White v White [2000]</a:t>
            </a:r>
            <a:endParaRPr lang="en-GB" dirty="0"/>
          </a:p>
        </p:txBody>
      </p:sp>
      <p:sp>
        <p:nvSpPr>
          <p:cNvPr id="10" name="TextBox 9">
            <a:extLst>
              <a:ext uri="{FF2B5EF4-FFF2-40B4-BE49-F238E27FC236}">
                <a16:creationId xmlns:a16="http://schemas.microsoft.com/office/drawing/2014/main" id="{9A16059C-E15C-FFCD-06EC-A6B5C7FC6043}"/>
              </a:ext>
            </a:extLst>
          </p:cNvPr>
          <p:cNvSpPr txBox="1"/>
          <p:nvPr/>
        </p:nvSpPr>
        <p:spPr>
          <a:xfrm>
            <a:off x="10005184" y="6657947"/>
            <a:ext cx="218681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thecognate.com/aimplb-moves-sc-to-challenge-pil-seeking-uniform-grounds-for-divorce/">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p:spTree>
    <p:extLst>
      <p:ext uri="{BB962C8B-B14F-4D97-AF65-F5344CB8AC3E}">
        <p14:creationId xmlns:p14="http://schemas.microsoft.com/office/powerpoint/2010/main" val="4182641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64475-5FBB-3363-27C9-413B23D1DF86}"/>
              </a:ext>
            </a:extLst>
          </p:cNvPr>
          <p:cNvSpPr>
            <a:spLocks noGrp="1"/>
          </p:cNvSpPr>
          <p:nvPr>
            <p:ph type="title"/>
          </p:nvPr>
        </p:nvSpPr>
        <p:spPr>
          <a:xfrm>
            <a:off x="609601" y="381380"/>
            <a:ext cx="8728079" cy="922130"/>
          </a:xfrm>
        </p:spPr>
        <p:txBody>
          <a:bodyPr wrap="square" anchor="ctr">
            <a:normAutofit/>
          </a:bodyPr>
          <a:lstStyle/>
          <a:p>
            <a:r>
              <a:rPr lang="en-GB" dirty="0"/>
              <a:t>Sharing principle </a:t>
            </a:r>
          </a:p>
        </p:txBody>
      </p:sp>
      <p:graphicFrame>
        <p:nvGraphicFramePr>
          <p:cNvPr id="7" name="Text Placeholder 2">
            <a:extLst>
              <a:ext uri="{FF2B5EF4-FFF2-40B4-BE49-F238E27FC236}">
                <a16:creationId xmlns:a16="http://schemas.microsoft.com/office/drawing/2014/main" id="{D34ADF9F-B446-C0A5-3EF7-1B0F5ED60971}"/>
              </a:ext>
            </a:extLst>
          </p:cNvPr>
          <p:cNvGraphicFramePr/>
          <p:nvPr>
            <p:extLst>
              <p:ext uri="{D42A27DB-BD31-4B8C-83A1-F6EECF244321}">
                <p14:modId xmlns:p14="http://schemas.microsoft.com/office/powerpoint/2010/main" val="3800010218"/>
              </p:ext>
            </p:extLst>
          </p:nvPr>
        </p:nvGraphicFramePr>
        <p:xfrm>
          <a:off x="609600" y="1555750"/>
          <a:ext cx="10972800" cy="4476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5516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81380"/>
            <a:ext cx="8728079" cy="922130"/>
          </a:xfrm>
        </p:spPr>
        <p:txBody>
          <a:bodyPr wrap="square" anchor="ctr">
            <a:normAutofit/>
          </a:bodyPr>
          <a:lstStyle/>
          <a:p>
            <a:r>
              <a:rPr lang="en-GB" dirty="0"/>
              <a:t>The ruling</a:t>
            </a:r>
          </a:p>
        </p:txBody>
      </p:sp>
      <p:graphicFrame>
        <p:nvGraphicFramePr>
          <p:cNvPr id="5" name="Content Placeholder 2">
            <a:extLst>
              <a:ext uri="{FF2B5EF4-FFF2-40B4-BE49-F238E27FC236}">
                <a16:creationId xmlns:a16="http://schemas.microsoft.com/office/drawing/2014/main" id="{BE83D836-E5B1-94E6-A73E-0C4E11742AE7}"/>
              </a:ext>
            </a:extLst>
          </p:cNvPr>
          <p:cNvGraphicFramePr>
            <a:graphicFrameLocks noGrp="1"/>
          </p:cNvGraphicFramePr>
          <p:nvPr>
            <p:ph type="chart" idx="2"/>
            <p:extLst>
              <p:ext uri="{D42A27DB-BD31-4B8C-83A1-F6EECF244321}">
                <p14:modId xmlns:p14="http://schemas.microsoft.com/office/powerpoint/2010/main" val="975394909"/>
              </p:ext>
            </p:extLst>
          </p:nvPr>
        </p:nvGraphicFramePr>
        <p:xfrm>
          <a:off x="609600" y="1555750"/>
          <a:ext cx="10972800" cy="4476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89853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81380"/>
            <a:ext cx="8728079" cy="922130"/>
          </a:xfrm>
        </p:spPr>
        <p:txBody>
          <a:bodyPr wrap="square" anchor="ctr">
            <a:normAutofit/>
          </a:bodyPr>
          <a:lstStyle/>
          <a:p>
            <a:r>
              <a:rPr lang="en-GB" dirty="0"/>
              <a:t>Distinguishing</a:t>
            </a:r>
          </a:p>
        </p:txBody>
      </p:sp>
      <p:graphicFrame>
        <p:nvGraphicFramePr>
          <p:cNvPr id="5" name="Content Placeholder 2">
            <a:extLst>
              <a:ext uri="{FF2B5EF4-FFF2-40B4-BE49-F238E27FC236}">
                <a16:creationId xmlns:a16="http://schemas.microsoft.com/office/drawing/2014/main" id="{3C44D02E-84DB-793D-10B1-E0D344B60343}"/>
              </a:ext>
            </a:extLst>
          </p:cNvPr>
          <p:cNvGraphicFramePr>
            <a:graphicFrameLocks noGrp="1"/>
          </p:cNvGraphicFramePr>
          <p:nvPr>
            <p:ph type="chart" idx="2"/>
            <p:extLst>
              <p:ext uri="{D42A27DB-BD31-4B8C-83A1-F6EECF244321}">
                <p14:modId xmlns:p14="http://schemas.microsoft.com/office/powerpoint/2010/main" val="1447103296"/>
              </p:ext>
            </p:extLst>
          </p:nvPr>
        </p:nvGraphicFramePr>
        <p:xfrm>
          <a:off x="609600" y="1555750"/>
          <a:ext cx="10972800" cy="4476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75078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hite people sitting in chairs&#10;&#10;Description automatically generated">
            <a:extLst>
              <a:ext uri="{FF2B5EF4-FFF2-40B4-BE49-F238E27FC236}">
                <a16:creationId xmlns:a16="http://schemas.microsoft.com/office/drawing/2014/main" id="{C172FF51-C965-0D6D-9418-AFECDC819AFC}"/>
              </a:ext>
            </a:extLst>
          </p:cNvPr>
          <p:cNvPicPr>
            <a:picLocks noChangeAspect="1"/>
          </p:cNvPicPr>
          <p:nvPr/>
        </p:nvPicPr>
        <p:blipFill>
          <a:blip r:embed="rId2">
            <a:extLst>
              <a:ext uri="{837473B0-CC2E-450A-ABE3-18F120FF3D39}">
                <a1611:picAttrSrcUrl xmlns:a1611="http://schemas.microsoft.com/office/drawing/2016/11/main" r:id="rId3"/>
              </a:ext>
            </a:extLst>
          </a:blip>
          <a:srcRect t="1785" r="1" b="1"/>
          <a:stretch/>
        </p:blipFill>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noFill/>
        </p:spPr>
      </p:pic>
      <p:sp>
        <p:nvSpPr>
          <p:cNvPr id="3" name="Title 2">
            <a:extLst>
              <a:ext uri="{FF2B5EF4-FFF2-40B4-BE49-F238E27FC236}">
                <a16:creationId xmlns:a16="http://schemas.microsoft.com/office/drawing/2014/main" id="{8A32ED78-8B9A-C7FA-933E-24EE360757A2}"/>
              </a:ext>
            </a:extLst>
          </p:cNvPr>
          <p:cNvSpPr>
            <a:spLocks noGrp="1"/>
          </p:cNvSpPr>
          <p:nvPr>
            <p:ph type="title"/>
          </p:nvPr>
        </p:nvSpPr>
        <p:spPr>
          <a:xfrm>
            <a:off x="838200" y="365125"/>
            <a:ext cx="10515600" cy="1325563"/>
          </a:xfrm>
        </p:spPr>
        <p:txBody>
          <a:bodyPr anchor="ctr">
            <a:normAutofit/>
          </a:bodyPr>
          <a:lstStyle/>
          <a:p>
            <a:r>
              <a:rPr lang="en-GB" dirty="0"/>
              <a:t>Group Exercise </a:t>
            </a:r>
          </a:p>
        </p:txBody>
      </p:sp>
      <p:sp>
        <p:nvSpPr>
          <p:cNvPr id="6" name="TextBox 5">
            <a:extLst>
              <a:ext uri="{FF2B5EF4-FFF2-40B4-BE49-F238E27FC236}">
                <a16:creationId xmlns:a16="http://schemas.microsoft.com/office/drawing/2014/main" id="{D4C74331-4D93-1237-CD81-70DF17D31FAB}"/>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aliem.com/2016/01/team-based-learning-2016-jgme-aliem-hot-topics-in-medical-education/group_session_800_clr_5156/">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Tree>
    <p:extLst>
      <p:ext uri="{BB962C8B-B14F-4D97-AF65-F5344CB8AC3E}">
        <p14:creationId xmlns:p14="http://schemas.microsoft.com/office/powerpoint/2010/main" val="37152726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tablet with a calculator and glasses&#10;&#10;Description automatically generated">
            <a:extLst>
              <a:ext uri="{FF2B5EF4-FFF2-40B4-BE49-F238E27FC236}">
                <a16:creationId xmlns:a16="http://schemas.microsoft.com/office/drawing/2014/main" id="{5006EE1A-7AC6-CF5D-E067-DC26C6742F2D}"/>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3113" b="45415"/>
          <a:stretch/>
        </p:blipFill>
        <p:spPr>
          <a:xfrm>
            <a:off x="20" y="3482977"/>
            <a:ext cx="12191980" cy="3375025"/>
          </a:xfrm>
          <a:noFill/>
        </p:spPr>
      </p:pic>
      <p:pic>
        <p:nvPicPr>
          <p:cNvPr id="5" name="Picture Placeholder 4" descr="A chalkboard with a book and glasses">
            <a:extLst>
              <a:ext uri="{FF2B5EF4-FFF2-40B4-BE49-F238E27FC236}">
                <a16:creationId xmlns:a16="http://schemas.microsoft.com/office/drawing/2014/main" id="{A70536FE-74DF-AFB5-ED5E-31B7A449DB09}"/>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rcRect t="2404" r="-3" b="27549"/>
          <a:stretch/>
        </p:blipFill>
        <p:spPr>
          <a:xfrm>
            <a:off x="5351244" y="568512"/>
            <a:ext cx="6002556" cy="2806511"/>
          </a:xfrm>
          <a:noFill/>
        </p:spPr>
      </p:pic>
      <p:sp>
        <p:nvSpPr>
          <p:cNvPr id="3" name="Title 2">
            <a:extLst>
              <a:ext uri="{FF2B5EF4-FFF2-40B4-BE49-F238E27FC236}">
                <a16:creationId xmlns:a16="http://schemas.microsoft.com/office/drawing/2014/main" id="{DD5C2ED4-0897-CB1C-212F-4E7555AC744C}"/>
              </a:ext>
            </a:extLst>
          </p:cNvPr>
          <p:cNvSpPr>
            <a:spLocks noGrp="1"/>
          </p:cNvSpPr>
          <p:nvPr>
            <p:ph type="ctrTitle"/>
          </p:nvPr>
        </p:nvSpPr>
        <p:spPr>
          <a:xfrm>
            <a:off x="392623" y="568512"/>
            <a:ext cx="4179376" cy="2806512"/>
          </a:xfrm>
        </p:spPr>
        <p:txBody>
          <a:bodyPr anchor="ctr">
            <a:normAutofit/>
          </a:bodyPr>
          <a:lstStyle/>
          <a:p>
            <a:r>
              <a:rPr lang="en-GB" dirty="0"/>
              <a:t>Case #2 </a:t>
            </a:r>
          </a:p>
        </p:txBody>
      </p:sp>
      <p:sp>
        <p:nvSpPr>
          <p:cNvPr id="2" name="Picture Placeholder 1">
            <a:extLst>
              <a:ext uri="{FF2B5EF4-FFF2-40B4-BE49-F238E27FC236}">
                <a16:creationId xmlns:a16="http://schemas.microsoft.com/office/drawing/2014/main" id="{5E43F51B-9A41-1465-FB05-DC2AF1AC07CD}"/>
              </a:ext>
            </a:extLst>
          </p:cNvPr>
          <p:cNvSpPr>
            <a:spLocks noGrp="1"/>
          </p:cNvSpPr>
          <p:nvPr>
            <p:ph type="pic" sz="quarter" idx="10"/>
          </p:nvPr>
        </p:nvSpPr>
        <p:spPr/>
        <p:txBody>
          <a:bodyPr/>
          <a:lstStyle/>
          <a:p>
            <a:r>
              <a:rPr lang="en-GB" b="0" i="0" dirty="0">
                <a:solidFill>
                  <a:schemeClr val="bg1"/>
                </a:solidFill>
                <a:effectLst/>
                <a:latin typeface="-apple-system"/>
              </a:rPr>
              <a:t>Miller v Miller</a:t>
            </a:r>
          </a:p>
          <a:p>
            <a:endParaRPr lang="en-GB" dirty="0"/>
          </a:p>
        </p:txBody>
      </p:sp>
      <p:sp>
        <p:nvSpPr>
          <p:cNvPr id="6" name="TextBox 5">
            <a:extLst>
              <a:ext uri="{FF2B5EF4-FFF2-40B4-BE49-F238E27FC236}">
                <a16:creationId xmlns:a16="http://schemas.microsoft.com/office/drawing/2014/main" id="{7D2D72BC-D633-AD1E-3D26-461682490D03}"/>
              </a:ext>
            </a:extLst>
          </p:cNvPr>
          <p:cNvSpPr txBox="1"/>
          <p:nvPr/>
        </p:nvSpPr>
        <p:spPr>
          <a:xfrm>
            <a:off x="9046758" y="3174968"/>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5" tooltip="https://www.picpedia.org/chalkboard/f/family-law.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11" name="TextBox 10">
            <a:extLst>
              <a:ext uri="{FF2B5EF4-FFF2-40B4-BE49-F238E27FC236}">
                <a16:creationId xmlns:a16="http://schemas.microsoft.com/office/drawing/2014/main" id="{CCC231DC-0AC9-3A17-F1AF-646CE9ACBA57}"/>
              </a:ext>
            </a:extLst>
          </p:cNvPr>
          <p:cNvSpPr txBox="1"/>
          <p:nvPr/>
        </p:nvSpPr>
        <p:spPr>
          <a:xfrm>
            <a:off x="9884958" y="6657947"/>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thebluediamondgallery.com/tablet-dictionary/f/family-law.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pic>
        <p:nvPicPr>
          <p:cNvPr id="13" name="Picture 12" descr="A person and person smiling&#10;&#10;Description automatically generated">
            <a:extLst>
              <a:ext uri="{FF2B5EF4-FFF2-40B4-BE49-F238E27FC236}">
                <a16:creationId xmlns:a16="http://schemas.microsoft.com/office/drawing/2014/main" id="{8E46E231-0CA1-4511-00D7-E0FB36A2493E}"/>
              </a:ext>
            </a:extLst>
          </p:cNvPr>
          <p:cNvPicPr>
            <a:picLocks noChangeAspect="1"/>
          </p:cNvPicPr>
          <p:nvPr/>
        </p:nvPicPr>
        <p:blipFill>
          <a:blip r:embed="rId7"/>
          <a:stretch>
            <a:fillRect/>
          </a:stretch>
        </p:blipFill>
        <p:spPr>
          <a:xfrm>
            <a:off x="8105756" y="3640671"/>
            <a:ext cx="4086224" cy="3059635"/>
          </a:xfrm>
          <a:prstGeom prst="rect">
            <a:avLst/>
          </a:prstGeom>
        </p:spPr>
      </p:pic>
    </p:spTree>
    <p:extLst>
      <p:ext uri="{BB962C8B-B14F-4D97-AF65-F5344CB8AC3E}">
        <p14:creationId xmlns:p14="http://schemas.microsoft.com/office/powerpoint/2010/main" val="8410372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B170C97-0C6D-E06F-5D84-484160680BCC}"/>
              </a:ext>
            </a:extLst>
          </p:cNvPr>
          <p:cNvSpPr>
            <a:spLocks noGrp="1"/>
          </p:cNvSpPr>
          <p:nvPr>
            <p:ph type="title"/>
          </p:nvPr>
        </p:nvSpPr>
        <p:spPr>
          <a:xfrm>
            <a:off x="609601" y="381380"/>
            <a:ext cx="8728079" cy="922130"/>
          </a:xfrm>
        </p:spPr>
        <p:txBody>
          <a:bodyPr wrap="square" anchor="ctr">
            <a:normAutofit/>
          </a:bodyPr>
          <a:lstStyle/>
          <a:p>
            <a:r>
              <a:rPr lang="en-US" dirty="0"/>
              <a:t>Summary </a:t>
            </a:r>
          </a:p>
        </p:txBody>
      </p:sp>
      <p:sp>
        <p:nvSpPr>
          <p:cNvPr id="11" name="Text Placeholder 2">
            <a:extLst>
              <a:ext uri="{FF2B5EF4-FFF2-40B4-BE49-F238E27FC236}">
                <a16:creationId xmlns:a16="http://schemas.microsoft.com/office/drawing/2014/main" id="{2AD0B814-5945-11D9-BF61-EDA1C12F9131}"/>
              </a:ext>
            </a:extLst>
          </p:cNvPr>
          <p:cNvSpPr>
            <a:spLocks noGrp="1"/>
          </p:cNvSpPr>
          <p:nvPr>
            <p:ph type="body" idx="1"/>
          </p:nvPr>
        </p:nvSpPr>
        <p:spPr>
          <a:xfrm>
            <a:off x="609600" y="1629552"/>
            <a:ext cx="10972800" cy="4363278"/>
          </a:xfrm>
        </p:spPr>
        <p:txBody>
          <a:bodyPr wrap="square" anchor="t">
            <a:normAutofit/>
          </a:bodyPr>
          <a:lstStyle/>
          <a:p>
            <a:pPr algn="just"/>
            <a:r>
              <a:rPr lang="en-GB" b="0" i="0" dirty="0">
                <a:effectLst/>
              </a:rPr>
              <a:t>The parties had been married for less than three years and had no children. The husband was a very high earner and had brought substantial wealth into the marriage. That wealth increased considerably during the marriage; his worth was approximately £32 million. On the other hand, the wife’s assets were worth substantially less than her legal costs. The judge initially concluded that a lump sum to the wife of £5 million was fair and awarded her that sum. The husband appealed to the Court of Appeal but was dismissed. The husband then appealed again to the House of Lords.</a:t>
            </a:r>
            <a:endParaRPr lang="en-US" dirty="0"/>
          </a:p>
        </p:txBody>
      </p:sp>
    </p:spTree>
    <p:extLst>
      <p:ext uri="{BB962C8B-B14F-4D97-AF65-F5344CB8AC3E}">
        <p14:creationId xmlns:p14="http://schemas.microsoft.com/office/powerpoint/2010/main" val="17431531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ED610F25-F8ED-468B-F080-3433A259E10A}"/>
              </a:ext>
            </a:extLst>
          </p:cNvPr>
          <p:cNvSpPr>
            <a:spLocks noGrp="1"/>
          </p:cNvSpPr>
          <p:nvPr>
            <p:ph type="ctrTitle"/>
          </p:nvPr>
        </p:nvSpPr>
        <p:spPr>
          <a:xfrm>
            <a:off x="392623" y="339645"/>
            <a:ext cx="11369068" cy="1002552"/>
          </a:xfrm>
        </p:spPr>
        <p:txBody>
          <a:bodyPr anchor="b">
            <a:normAutofit/>
          </a:bodyPr>
          <a:lstStyle/>
          <a:p>
            <a:r>
              <a:rPr lang="en-US" sz="3100" dirty="0"/>
              <a:t>CASE # 3</a:t>
            </a:r>
            <a:br>
              <a:rPr lang="en-US" sz="3100" dirty="0"/>
            </a:br>
            <a:endParaRPr lang="en-US" sz="3100" dirty="0"/>
          </a:p>
        </p:txBody>
      </p:sp>
      <p:sp>
        <p:nvSpPr>
          <p:cNvPr id="13" name="Text Placeholder 3">
            <a:extLst>
              <a:ext uri="{FF2B5EF4-FFF2-40B4-BE49-F238E27FC236}">
                <a16:creationId xmlns:a16="http://schemas.microsoft.com/office/drawing/2014/main" id="{E95C0755-84E7-412A-9C6F-109537F74AFD}"/>
              </a:ext>
            </a:extLst>
          </p:cNvPr>
          <p:cNvSpPr>
            <a:spLocks noGrp="1"/>
          </p:cNvSpPr>
          <p:nvPr>
            <p:ph sz="half" idx="1"/>
          </p:nvPr>
        </p:nvSpPr>
        <p:spPr>
          <a:xfrm>
            <a:off x="392623" y="2330824"/>
            <a:ext cx="5181600" cy="3846139"/>
          </a:xfrm>
        </p:spPr>
        <p:txBody>
          <a:bodyPr>
            <a:normAutofit/>
          </a:bodyPr>
          <a:lstStyle/>
          <a:p>
            <a:pPr algn="just"/>
            <a:r>
              <a:rPr lang="en-GB" b="0" i="0" dirty="0">
                <a:effectLst/>
              </a:rPr>
              <a:t>At the time of the marriage, both parties had successful careers. However, the wife, Julia McFarlane, had given up a successful career in law to raise the family’s three children. The marriage ended after 16 years. The couple had assets of around £3 million, which they agreed to share but could not agree on the periodic payments.</a:t>
            </a:r>
          </a:p>
          <a:p>
            <a:br>
              <a:rPr lang="en-GB" dirty="0"/>
            </a:br>
            <a:endParaRPr lang="en-US" dirty="0"/>
          </a:p>
        </p:txBody>
      </p:sp>
      <p:pic>
        <p:nvPicPr>
          <p:cNvPr id="6" name="Picture 5" descr="A person and person smiling&#10;&#10;Description automatically generated">
            <a:extLst>
              <a:ext uri="{FF2B5EF4-FFF2-40B4-BE49-F238E27FC236}">
                <a16:creationId xmlns:a16="http://schemas.microsoft.com/office/drawing/2014/main" id="{7863E396-F81E-87B3-0BE2-02E2210852B0}"/>
              </a:ext>
            </a:extLst>
          </p:cNvPr>
          <p:cNvPicPr>
            <a:picLocks noChangeAspect="1"/>
          </p:cNvPicPr>
          <p:nvPr/>
        </p:nvPicPr>
        <p:blipFill>
          <a:blip r:embed="rId2"/>
          <a:srcRect t="868"/>
          <a:stretch/>
        </p:blipFill>
        <p:spPr>
          <a:xfrm>
            <a:off x="6172200" y="2330824"/>
            <a:ext cx="5181600" cy="3846139"/>
          </a:xfrm>
          <a:prstGeom prst="rect">
            <a:avLst/>
          </a:prstGeom>
          <a:noFill/>
        </p:spPr>
      </p:pic>
      <p:sp>
        <p:nvSpPr>
          <p:cNvPr id="27" name="Text Placeholder 4">
            <a:extLst>
              <a:ext uri="{FF2B5EF4-FFF2-40B4-BE49-F238E27FC236}">
                <a16:creationId xmlns:a16="http://schemas.microsoft.com/office/drawing/2014/main" id="{EF199A21-34C3-43E8-79C6-F37FB1801F21}"/>
              </a:ext>
            </a:extLst>
          </p:cNvPr>
          <p:cNvSpPr>
            <a:spLocks noGrp="1"/>
          </p:cNvSpPr>
          <p:nvPr>
            <p:ph type="body" idx="13"/>
          </p:nvPr>
        </p:nvSpPr>
        <p:spPr>
          <a:xfrm>
            <a:off x="392623" y="1468740"/>
            <a:ext cx="5157787" cy="823912"/>
          </a:xfrm>
        </p:spPr>
        <p:txBody>
          <a:bodyPr/>
          <a:lstStyle/>
          <a:p>
            <a:endParaRPr lang="en-US"/>
          </a:p>
        </p:txBody>
      </p:sp>
      <p:sp>
        <p:nvSpPr>
          <p:cNvPr id="20" name="Text Placeholder 5">
            <a:extLst>
              <a:ext uri="{FF2B5EF4-FFF2-40B4-BE49-F238E27FC236}">
                <a16:creationId xmlns:a16="http://schemas.microsoft.com/office/drawing/2014/main" id="{A23D6FE8-C1B6-A132-D921-A9BAA7440AE4}"/>
              </a:ext>
            </a:extLst>
          </p:cNvPr>
          <p:cNvSpPr>
            <a:spLocks noGrp="1"/>
          </p:cNvSpPr>
          <p:nvPr>
            <p:ph type="body" sz="quarter" idx="3"/>
          </p:nvPr>
        </p:nvSpPr>
        <p:spPr>
          <a:xfrm>
            <a:off x="6172200" y="1468740"/>
            <a:ext cx="5183188" cy="823912"/>
          </a:xfrm>
        </p:spPr>
        <p:txBody>
          <a:bodyPr anchor="b">
            <a:normAutofit/>
          </a:bodyPr>
          <a:lstStyle/>
          <a:p>
            <a:r>
              <a:rPr lang="en-GB" b="1" i="0">
                <a:effectLst/>
              </a:rPr>
              <a:t>McFarlane v McFarlane</a:t>
            </a:r>
            <a:endParaRPr lang="en-US" dirty="0"/>
          </a:p>
        </p:txBody>
      </p:sp>
    </p:spTree>
    <p:extLst>
      <p:ext uri="{BB962C8B-B14F-4D97-AF65-F5344CB8AC3E}">
        <p14:creationId xmlns:p14="http://schemas.microsoft.com/office/powerpoint/2010/main" val="333772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19"/>
          <p:cNvSpPr txBox="1">
            <a:spLocks noGrp="1"/>
          </p:cNvSpPr>
          <p:nvPr>
            <p:ph type="ctrTitle"/>
          </p:nvPr>
        </p:nvSpPr>
        <p:spPr>
          <a:xfrm>
            <a:off x="392623" y="339645"/>
            <a:ext cx="11369068" cy="1002552"/>
          </a:xfrm>
        </p:spPr>
        <p:txBody>
          <a:bodyPr spcFirstLastPara="1" vert="horz" lIns="0" tIns="0" rIns="0" bIns="0" rtlCol="0" anchor="b" anchorCtr="0">
            <a:normAutofit/>
          </a:bodyPr>
          <a:lstStyle/>
          <a:p>
            <a:pPr>
              <a:buSzPts val="2800"/>
            </a:pPr>
            <a:r>
              <a:rPr lang="en-US"/>
              <a:t>WHAT IS CASE LAW?</a:t>
            </a:r>
            <a:endParaRPr/>
          </a:p>
        </p:txBody>
      </p:sp>
      <p:pic>
        <p:nvPicPr>
          <p:cNvPr id="5" name="Picture 4">
            <a:extLst>
              <a:ext uri="{FF2B5EF4-FFF2-40B4-BE49-F238E27FC236}">
                <a16:creationId xmlns:a16="http://schemas.microsoft.com/office/drawing/2014/main" id="{5EE0D203-EF9B-3360-C41D-AFAC8A2F43BA}"/>
              </a:ext>
            </a:extLst>
          </p:cNvPr>
          <p:cNvPicPr>
            <a:picLocks noChangeAspect="1"/>
          </p:cNvPicPr>
          <p:nvPr/>
        </p:nvPicPr>
        <p:blipFill>
          <a:blip r:embed="rId3">
            <a:extLst>
              <a:ext uri="{837473B0-CC2E-450A-ABE3-18F120FF3D39}">
                <a1611:picAttrSrcUrl xmlns:a1611="http://schemas.microsoft.com/office/drawing/2016/11/main" r:id="rId4"/>
              </a:ext>
            </a:extLst>
          </a:blip>
          <a:stretch/>
        </p:blipFill>
        <p:spPr>
          <a:xfrm>
            <a:off x="6172200" y="2535329"/>
            <a:ext cx="5181600" cy="3437128"/>
          </a:xfrm>
          <a:prstGeom prst="rect">
            <a:avLst/>
          </a:prstGeom>
          <a:noFill/>
        </p:spPr>
      </p:pic>
      <p:grpSp>
        <p:nvGrpSpPr>
          <p:cNvPr id="113" name="Google Shape;113;p19"/>
          <p:cNvGrpSpPr/>
          <p:nvPr/>
        </p:nvGrpSpPr>
        <p:grpSpPr>
          <a:xfrm>
            <a:off x="1179608" y="2330824"/>
            <a:ext cx="3607629" cy="3846137"/>
            <a:chOff x="0" y="35943"/>
            <a:chExt cx="4025900" cy="4292063"/>
          </a:xfrm>
        </p:grpSpPr>
        <p:sp>
          <p:nvSpPr>
            <p:cNvPr id="114" name="Google Shape;114;p19"/>
            <p:cNvSpPr/>
            <p:nvPr/>
          </p:nvSpPr>
          <p:spPr>
            <a:xfrm>
              <a:off x="0" y="35943"/>
              <a:ext cx="4025900" cy="762825"/>
            </a:xfrm>
            <a:prstGeom prst="roundRect">
              <a:avLst>
                <a:gd name="adj" fmla="val 16667"/>
              </a:avLst>
            </a:prstGeom>
            <a:solidFill>
              <a:srgbClr val="F3A17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endParaRPr/>
            </a:p>
          </p:txBody>
        </p:sp>
        <p:sp>
          <p:nvSpPr>
            <p:cNvPr id="115" name="Google Shape;115;p19"/>
            <p:cNvSpPr txBox="1"/>
            <p:nvPr/>
          </p:nvSpPr>
          <p:spPr>
            <a:xfrm>
              <a:off x="37238" y="73181"/>
              <a:ext cx="3951424" cy="688349"/>
            </a:xfrm>
            <a:prstGeom prst="rect">
              <a:avLst/>
            </a:prstGeom>
            <a:noFill/>
            <a:ln>
              <a:noFill/>
            </a:ln>
          </p:spPr>
          <p:txBody>
            <a:bodyPr spcFirstLastPara="1" wrap="square" lIns="57150" tIns="57150" rIns="57150" bIns="57150" anchor="ctr" anchorCtr="0">
              <a:noAutofit/>
            </a:bodyPr>
            <a:lstStyle/>
            <a:p>
              <a:pPr defTabSz="813816">
                <a:lnSpc>
                  <a:spcPct val="90000"/>
                </a:lnSpc>
                <a:spcAft>
                  <a:spcPts val="600"/>
                </a:spcAft>
                <a:buClr>
                  <a:schemeClr val="dk1"/>
                </a:buClr>
                <a:buSzPts val="1500"/>
              </a:pPr>
              <a:r>
                <a:rPr lang="en-US" sz="1335" kern="1200">
                  <a:solidFill>
                    <a:schemeClr val="dk1"/>
                  </a:solidFill>
                  <a:latin typeface="Corbel"/>
                  <a:ea typeface="+mn-ea"/>
                  <a:cs typeface="+mn-cs"/>
                  <a:sym typeface="Corbel"/>
                </a:rPr>
                <a:t>Case law is a set of judge-made rules or decisions of the higher courts</a:t>
              </a:r>
              <a:endParaRPr sz="1500">
                <a:solidFill>
                  <a:schemeClr val="dk1"/>
                </a:solidFill>
                <a:latin typeface="Corbel"/>
                <a:ea typeface="Corbel"/>
                <a:cs typeface="Corbel"/>
                <a:sym typeface="Corbel"/>
              </a:endParaRPr>
            </a:p>
          </p:txBody>
        </p:sp>
        <p:sp>
          <p:nvSpPr>
            <p:cNvPr id="116" name="Google Shape;116;p19"/>
            <p:cNvSpPr/>
            <p:nvPr/>
          </p:nvSpPr>
          <p:spPr>
            <a:xfrm>
              <a:off x="0" y="841969"/>
              <a:ext cx="4025900" cy="839109"/>
            </a:xfrm>
            <a:prstGeom prst="roundRect">
              <a:avLst>
                <a:gd name="adj" fmla="val 16667"/>
              </a:avLst>
            </a:prstGeom>
            <a:solidFill>
              <a:srgbClr val="F3A17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endParaRPr/>
            </a:p>
          </p:txBody>
        </p:sp>
        <p:sp>
          <p:nvSpPr>
            <p:cNvPr id="117" name="Google Shape;117;p19"/>
            <p:cNvSpPr txBox="1"/>
            <p:nvPr/>
          </p:nvSpPr>
          <p:spPr>
            <a:xfrm>
              <a:off x="40962" y="882931"/>
              <a:ext cx="3943976" cy="757185"/>
            </a:xfrm>
            <a:prstGeom prst="rect">
              <a:avLst/>
            </a:prstGeom>
            <a:noFill/>
            <a:ln>
              <a:noFill/>
            </a:ln>
          </p:spPr>
          <p:txBody>
            <a:bodyPr spcFirstLastPara="1" wrap="square" lIns="57150" tIns="57150" rIns="57150" bIns="57150" anchor="ctr" anchorCtr="0">
              <a:noAutofit/>
            </a:bodyPr>
            <a:lstStyle/>
            <a:p>
              <a:pPr defTabSz="813816">
                <a:lnSpc>
                  <a:spcPct val="90000"/>
                </a:lnSpc>
                <a:spcAft>
                  <a:spcPts val="600"/>
                </a:spcAft>
                <a:buClr>
                  <a:schemeClr val="dk1"/>
                </a:buClr>
                <a:buSzPts val="1500"/>
              </a:pPr>
              <a:r>
                <a:rPr lang="en-US" sz="1335" kern="1200">
                  <a:solidFill>
                    <a:schemeClr val="dk1"/>
                  </a:solidFill>
                  <a:latin typeface="Corbel"/>
                  <a:ea typeface="+mn-ea"/>
                  <a:cs typeface="+mn-cs"/>
                  <a:sym typeface="Corbel"/>
                </a:rPr>
                <a:t>Case law is a major source of law providing for the interpretation of statutes and the development of common law rules</a:t>
              </a:r>
              <a:endParaRPr sz="1500">
                <a:solidFill>
                  <a:schemeClr val="dk1"/>
                </a:solidFill>
                <a:latin typeface="Corbel"/>
                <a:ea typeface="Corbel"/>
                <a:cs typeface="Corbel"/>
                <a:sym typeface="Corbel"/>
              </a:endParaRPr>
            </a:p>
          </p:txBody>
        </p:sp>
        <p:sp>
          <p:nvSpPr>
            <p:cNvPr id="118" name="Google Shape;118;p19"/>
            <p:cNvSpPr/>
            <p:nvPr/>
          </p:nvSpPr>
          <p:spPr>
            <a:xfrm>
              <a:off x="0" y="1724278"/>
              <a:ext cx="4025900" cy="839109"/>
            </a:xfrm>
            <a:prstGeom prst="roundRect">
              <a:avLst>
                <a:gd name="adj" fmla="val 16667"/>
              </a:avLst>
            </a:prstGeom>
            <a:solidFill>
              <a:srgbClr val="F3A17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endParaRPr/>
            </a:p>
          </p:txBody>
        </p:sp>
        <p:sp>
          <p:nvSpPr>
            <p:cNvPr id="119" name="Google Shape;119;p19"/>
            <p:cNvSpPr txBox="1"/>
            <p:nvPr/>
          </p:nvSpPr>
          <p:spPr>
            <a:xfrm>
              <a:off x="40962" y="1765240"/>
              <a:ext cx="3943976" cy="757185"/>
            </a:xfrm>
            <a:prstGeom prst="rect">
              <a:avLst/>
            </a:prstGeom>
            <a:noFill/>
            <a:ln>
              <a:noFill/>
            </a:ln>
          </p:spPr>
          <p:txBody>
            <a:bodyPr spcFirstLastPara="1" wrap="square" lIns="57150" tIns="57150" rIns="57150" bIns="57150" anchor="ctr" anchorCtr="0">
              <a:noAutofit/>
            </a:bodyPr>
            <a:lstStyle/>
            <a:p>
              <a:pPr defTabSz="813816">
                <a:lnSpc>
                  <a:spcPct val="90000"/>
                </a:lnSpc>
                <a:spcAft>
                  <a:spcPts val="600"/>
                </a:spcAft>
                <a:buClr>
                  <a:schemeClr val="dk1"/>
                </a:buClr>
                <a:buSzPts val="1500"/>
              </a:pPr>
              <a:r>
                <a:rPr lang="en-US" sz="1335" kern="1200">
                  <a:solidFill>
                    <a:schemeClr val="dk1"/>
                  </a:solidFill>
                  <a:latin typeface="Corbel"/>
                  <a:ea typeface="+mn-ea"/>
                  <a:cs typeface="+mn-cs"/>
                  <a:sym typeface="Corbel"/>
                </a:rPr>
                <a:t>Case law is also referred to as common law</a:t>
              </a:r>
              <a:endParaRPr sz="1500">
                <a:solidFill>
                  <a:schemeClr val="dk1"/>
                </a:solidFill>
                <a:latin typeface="Corbel"/>
                <a:ea typeface="Corbel"/>
                <a:cs typeface="Corbel"/>
                <a:sym typeface="Corbel"/>
              </a:endParaRPr>
            </a:p>
          </p:txBody>
        </p:sp>
        <p:sp>
          <p:nvSpPr>
            <p:cNvPr id="120" name="Google Shape;120;p19"/>
            <p:cNvSpPr/>
            <p:nvPr/>
          </p:nvSpPr>
          <p:spPr>
            <a:xfrm>
              <a:off x="0" y="2606587"/>
              <a:ext cx="4025900" cy="839109"/>
            </a:xfrm>
            <a:prstGeom prst="roundRect">
              <a:avLst>
                <a:gd name="adj" fmla="val 16667"/>
              </a:avLst>
            </a:prstGeom>
            <a:solidFill>
              <a:srgbClr val="F3A17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endParaRPr/>
            </a:p>
          </p:txBody>
        </p:sp>
        <p:sp>
          <p:nvSpPr>
            <p:cNvPr id="121" name="Google Shape;121;p19"/>
            <p:cNvSpPr txBox="1"/>
            <p:nvPr/>
          </p:nvSpPr>
          <p:spPr>
            <a:xfrm>
              <a:off x="40962" y="2647549"/>
              <a:ext cx="3943976" cy="757185"/>
            </a:xfrm>
            <a:prstGeom prst="rect">
              <a:avLst/>
            </a:prstGeom>
            <a:noFill/>
            <a:ln>
              <a:noFill/>
            </a:ln>
          </p:spPr>
          <p:txBody>
            <a:bodyPr spcFirstLastPara="1" wrap="square" lIns="57150" tIns="57150" rIns="57150" bIns="57150" anchor="ctr" anchorCtr="0">
              <a:noAutofit/>
            </a:bodyPr>
            <a:lstStyle/>
            <a:p>
              <a:pPr defTabSz="813816">
                <a:lnSpc>
                  <a:spcPct val="90000"/>
                </a:lnSpc>
                <a:spcAft>
                  <a:spcPts val="600"/>
                </a:spcAft>
                <a:buClr>
                  <a:schemeClr val="dk1"/>
                </a:buClr>
                <a:buSzPts val="1500"/>
              </a:pPr>
              <a:r>
                <a:rPr lang="en-US" sz="1335" kern="1200">
                  <a:solidFill>
                    <a:schemeClr val="dk1"/>
                  </a:solidFill>
                  <a:latin typeface="Corbel"/>
                  <a:ea typeface="+mn-ea"/>
                  <a:cs typeface="+mn-cs"/>
                  <a:sym typeface="Corbel"/>
                </a:rPr>
                <a:t>The system of precedent is dependent on us being able to find out what the courts have ruled</a:t>
              </a:r>
              <a:endParaRPr sz="1500">
                <a:solidFill>
                  <a:schemeClr val="dk1"/>
                </a:solidFill>
                <a:latin typeface="Corbel"/>
                <a:ea typeface="Corbel"/>
                <a:cs typeface="Corbel"/>
                <a:sym typeface="Corbel"/>
              </a:endParaRPr>
            </a:p>
          </p:txBody>
        </p:sp>
        <p:sp>
          <p:nvSpPr>
            <p:cNvPr id="122" name="Google Shape;122;p19"/>
            <p:cNvSpPr/>
            <p:nvPr/>
          </p:nvSpPr>
          <p:spPr>
            <a:xfrm>
              <a:off x="0" y="3488897"/>
              <a:ext cx="4025900" cy="839109"/>
            </a:xfrm>
            <a:prstGeom prst="roundRect">
              <a:avLst>
                <a:gd name="adj" fmla="val 16667"/>
              </a:avLst>
            </a:prstGeom>
            <a:solidFill>
              <a:srgbClr val="F3A17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endParaRPr/>
            </a:p>
          </p:txBody>
        </p:sp>
        <p:sp>
          <p:nvSpPr>
            <p:cNvPr id="123" name="Google Shape;123;p19"/>
            <p:cNvSpPr txBox="1"/>
            <p:nvPr/>
          </p:nvSpPr>
          <p:spPr>
            <a:xfrm>
              <a:off x="40962" y="3529859"/>
              <a:ext cx="3943976" cy="757185"/>
            </a:xfrm>
            <a:prstGeom prst="rect">
              <a:avLst/>
            </a:prstGeom>
            <a:noFill/>
            <a:ln>
              <a:noFill/>
            </a:ln>
          </p:spPr>
          <p:txBody>
            <a:bodyPr spcFirstLastPara="1" wrap="square" lIns="57150" tIns="57150" rIns="57150" bIns="57150" anchor="ctr" anchorCtr="0">
              <a:noAutofit/>
            </a:bodyPr>
            <a:lstStyle/>
            <a:p>
              <a:pPr defTabSz="813816">
                <a:lnSpc>
                  <a:spcPct val="90000"/>
                </a:lnSpc>
                <a:spcAft>
                  <a:spcPts val="600"/>
                </a:spcAft>
                <a:buClr>
                  <a:schemeClr val="dk1"/>
                </a:buClr>
                <a:buSzPts val="1500"/>
              </a:pPr>
              <a:r>
                <a:rPr lang="en-US" sz="1335" kern="1200">
                  <a:solidFill>
                    <a:schemeClr val="dk1"/>
                  </a:solidFill>
                  <a:latin typeface="Corbel"/>
                  <a:ea typeface="+mn-ea"/>
                  <a:cs typeface="+mn-cs"/>
                  <a:sym typeface="Corbel"/>
                </a:rPr>
                <a:t>Decisions of judges are known as judgments and recorded in law reports</a:t>
              </a:r>
              <a:endParaRPr sz="1500">
                <a:solidFill>
                  <a:schemeClr val="dk1"/>
                </a:solidFill>
                <a:latin typeface="Corbel"/>
                <a:ea typeface="Corbel"/>
                <a:cs typeface="Corbel"/>
                <a:sym typeface="Corbel"/>
              </a:endParaRPr>
            </a:p>
          </p:txBody>
        </p:sp>
      </p:grpSp>
      <p:sp>
        <p:nvSpPr>
          <p:cNvPr id="124" name="Google Shape;124;p19" hidden="1"/>
          <p:cNvSpPr txBox="1">
            <a:spLocks noGrp="1"/>
          </p:cNvSpPr>
          <p:nvPr>
            <p:ph type="sldNum" idx="12"/>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7</a:t>
            </a:fld>
            <a:endParaRPr lang="en-GB"/>
          </a:p>
        </p:txBody>
      </p:sp>
      <p:sp>
        <p:nvSpPr>
          <p:cNvPr id="6" name="TextBox 5">
            <a:extLst>
              <a:ext uri="{FF2B5EF4-FFF2-40B4-BE49-F238E27FC236}">
                <a16:creationId xmlns:a16="http://schemas.microsoft.com/office/drawing/2014/main" id="{F41736A5-FB86-E5BA-98A0-4E70FCAD90B4}"/>
              </a:ext>
            </a:extLst>
          </p:cNvPr>
          <p:cNvSpPr txBox="1"/>
          <p:nvPr/>
        </p:nvSpPr>
        <p:spPr>
          <a:xfrm>
            <a:off x="9046758" y="5772402"/>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pix4free.org/photo/4803/tort-law.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DE9CFD-9C1A-CE93-B19E-818AA91C3F90}"/>
              </a:ext>
            </a:extLst>
          </p:cNvPr>
          <p:cNvPicPr>
            <a:picLocks noChangeAspect="1"/>
          </p:cNvPicPr>
          <p:nvPr/>
        </p:nvPicPr>
        <p:blipFill>
          <a:blip r:embed="rId2">
            <a:extLst>
              <a:ext uri="{837473B0-CC2E-450A-ABE3-18F120FF3D39}">
                <a1611:picAttrSrcUrl xmlns:a1611="http://schemas.microsoft.com/office/drawing/2016/11/main" r:id="rId3"/>
              </a:ext>
            </a:extLst>
          </a:blip>
          <a:stretch/>
        </p:blipFill>
        <p:spPr>
          <a:xfrm>
            <a:off x="6993359" y="1362541"/>
            <a:ext cx="5198641" cy="4132921"/>
          </a:xfrm>
          <a:prstGeom prst="rect">
            <a:avLst/>
          </a:prstGeom>
          <a:noFill/>
        </p:spPr>
      </p:pic>
      <p:sp>
        <p:nvSpPr>
          <p:cNvPr id="2" name="Title 1">
            <a:extLst>
              <a:ext uri="{FF2B5EF4-FFF2-40B4-BE49-F238E27FC236}">
                <a16:creationId xmlns:a16="http://schemas.microsoft.com/office/drawing/2014/main" id="{C50499B2-BD75-42CC-CF51-191D33C9202E}"/>
              </a:ext>
            </a:extLst>
          </p:cNvPr>
          <p:cNvSpPr>
            <a:spLocks noGrp="1"/>
          </p:cNvSpPr>
          <p:nvPr>
            <p:ph type="ctrTitle"/>
          </p:nvPr>
        </p:nvSpPr>
        <p:spPr>
          <a:xfrm>
            <a:off x="1648661" y="339645"/>
            <a:ext cx="4890577" cy="1002552"/>
          </a:xfrm>
        </p:spPr>
        <p:txBody>
          <a:bodyPr anchor="b">
            <a:normAutofit/>
          </a:bodyPr>
          <a:lstStyle/>
          <a:p>
            <a:r>
              <a:rPr lang="en-GB" dirty="0"/>
              <a:t>APPEAL </a:t>
            </a:r>
          </a:p>
        </p:txBody>
      </p:sp>
      <p:sp>
        <p:nvSpPr>
          <p:cNvPr id="3" name="Text Placeholder 2">
            <a:extLst>
              <a:ext uri="{FF2B5EF4-FFF2-40B4-BE49-F238E27FC236}">
                <a16:creationId xmlns:a16="http://schemas.microsoft.com/office/drawing/2014/main" id="{9A3E5831-5742-37ED-E67F-B4741DEA88EF}"/>
              </a:ext>
            </a:extLst>
          </p:cNvPr>
          <p:cNvSpPr>
            <a:spLocks noGrp="1"/>
          </p:cNvSpPr>
          <p:nvPr>
            <p:ph type="body" sz="quarter" idx="14"/>
          </p:nvPr>
        </p:nvSpPr>
        <p:spPr>
          <a:xfrm>
            <a:off x="1645581" y="1507066"/>
            <a:ext cx="4890578" cy="4849283"/>
          </a:xfrm>
        </p:spPr>
        <p:txBody>
          <a:bodyPr anchor="t">
            <a:normAutofit/>
          </a:bodyPr>
          <a:lstStyle/>
          <a:p>
            <a:r>
              <a:rPr lang="en-GB" dirty="0"/>
              <a:t>Discussion </a:t>
            </a:r>
          </a:p>
          <a:p>
            <a:endParaRPr lang="en-GB" dirty="0"/>
          </a:p>
          <a:p>
            <a:r>
              <a:rPr lang="en-GB" dirty="0"/>
              <a:t>Is it fair? </a:t>
            </a:r>
          </a:p>
        </p:txBody>
      </p:sp>
      <p:sp>
        <p:nvSpPr>
          <p:cNvPr id="6" name="TextBox 5">
            <a:extLst>
              <a:ext uri="{FF2B5EF4-FFF2-40B4-BE49-F238E27FC236}">
                <a16:creationId xmlns:a16="http://schemas.microsoft.com/office/drawing/2014/main" id="{4DA9F6BA-0DCB-1C44-CB33-B9671F20804F}"/>
              </a:ext>
            </a:extLst>
          </p:cNvPr>
          <p:cNvSpPr txBox="1"/>
          <p:nvPr/>
        </p:nvSpPr>
        <p:spPr>
          <a:xfrm>
            <a:off x="9872134" y="5295407"/>
            <a:ext cx="231986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pngall.com/balance-png/">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GB" sz="700">
              <a:solidFill>
                <a:srgbClr val="FFFFFF"/>
              </a:solidFill>
            </a:endParaRPr>
          </a:p>
        </p:txBody>
      </p:sp>
    </p:spTree>
    <p:extLst>
      <p:ext uri="{BB962C8B-B14F-4D97-AF65-F5344CB8AC3E}">
        <p14:creationId xmlns:p14="http://schemas.microsoft.com/office/powerpoint/2010/main" val="31182058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rst move of a chess game">
            <a:extLst>
              <a:ext uri="{FF2B5EF4-FFF2-40B4-BE49-F238E27FC236}">
                <a16:creationId xmlns:a16="http://schemas.microsoft.com/office/drawing/2014/main" id="{16EAE76F-16C0-C084-4CF6-32912385F1E6}"/>
              </a:ext>
            </a:extLst>
          </p:cNvPr>
          <p:cNvPicPr>
            <a:picLocks noChangeAspect="1"/>
          </p:cNvPicPr>
          <p:nvPr/>
        </p:nvPicPr>
        <p:blipFill>
          <a:blip r:embed="rId2"/>
          <a:srcRect l="36224" r="13367"/>
          <a:stretch/>
        </p:blipFill>
        <p:spPr>
          <a:xfrm>
            <a:off x="6993359" y="1"/>
            <a:ext cx="5198641" cy="6858002"/>
          </a:xfrm>
          <a:prstGeom prst="rect">
            <a:avLst/>
          </a:prstGeom>
          <a:noFill/>
        </p:spPr>
      </p:pic>
      <p:sp>
        <p:nvSpPr>
          <p:cNvPr id="9" name="Title 1">
            <a:extLst>
              <a:ext uri="{FF2B5EF4-FFF2-40B4-BE49-F238E27FC236}">
                <a16:creationId xmlns:a16="http://schemas.microsoft.com/office/drawing/2014/main" id="{0AF9E13B-8B02-5465-1A15-D2FFD9683BB6}"/>
              </a:ext>
            </a:extLst>
          </p:cNvPr>
          <p:cNvSpPr>
            <a:spLocks noGrp="1"/>
          </p:cNvSpPr>
          <p:nvPr>
            <p:ph type="ctrTitle"/>
          </p:nvPr>
        </p:nvSpPr>
        <p:spPr>
          <a:xfrm>
            <a:off x="1648661" y="339645"/>
            <a:ext cx="4890577" cy="1002552"/>
          </a:xfrm>
        </p:spPr>
        <p:txBody>
          <a:bodyPr anchor="b">
            <a:normAutofit/>
          </a:bodyPr>
          <a:lstStyle/>
          <a:p>
            <a:r>
              <a:rPr lang="en-US" b="1">
                <a:effectLst/>
              </a:rPr>
              <a:t>Fairness</a:t>
            </a:r>
            <a:endParaRPr lang="en-US" dirty="0"/>
          </a:p>
        </p:txBody>
      </p:sp>
      <p:sp>
        <p:nvSpPr>
          <p:cNvPr id="11" name="Text Placeholder 2">
            <a:extLst>
              <a:ext uri="{FF2B5EF4-FFF2-40B4-BE49-F238E27FC236}">
                <a16:creationId xmlns:a16="http://schemas.microsoft.com/office/drawing/2014/main" id="{E20E1549-FA8E-C077-9684-40E1B1C2A5D9}"/>
              </a:ext>
            </a:extLst>
          </p:cNvPr>
          <p:cNvSpPr>
            <a:spLocks noGrp="1"/>
          </p:cNvSpPr>
          <p:nvPr>
            <p:ph type="body" sz="quarter" idx="14"/>
          </p:nvPr>
        </p:nvSpPr>
        <p:spPr>
          <a:xfrm>
            <a:off x="1645581" y="1507066"/>
            <a:ext cx="4890578" cy="4849283"/>
          </a:xfrm>
        </p:spPr>
        <p:txBody>
          <a:bodyPr anchor="t">
            <a:normAutofit/>
          </a:bodyPr>
          <a:lstStyle/>
          <a:p>
            <a:pPr marL="285750" indent="-285750" algn="just">
              <a:buFont typeface="Arial" panose="020B0604020202020204" pitchFamily="34" charset="0"/>
              <a:buChar char="•"/>
            </a:pPr>
            <a:r>
              <a:rPr lang="en-US" dirty="0"/>
              <a:t>I</a:t>
            </a:r>
            <a:r>
              <a:rPr lang="en-US" dirty="0">
                <a:effectLst/>
              </a:rPr>
              <a:t>n </a:t>
            </a:r>
            <a:r>
              <a:rPr lang="en-US" i="1" dirty="0">
                <a:effectLst/>
              </a:rPr>
              <a:t>White</a:t>
            </a:r>
            <a:r>
              <a:rPr lang="en-GB" dirty="0">
                <a:effectLst/>
              </a:rPr>
              <a:t>, the court confirmed that the overall aim is to achieve fairness between the parties</a:t>
            </a:r>
          </a:p>
          <a:p>
            <a:pPr marL="285750" indent="-285750" algn="just">
              <a:buFont typeface="Arial" panose="020B0604020202020204" pitchFamily="34" charset="0"/>
              <a:buChar char="•"/>
            </a:pPr>
            <a:r>
              <a:rPr lang="en-US" dirty="0">
                <a:effectLst/>
              </a:rPr>
              <a:t>Non-financial and financial contributions are to be valued equally. </a:t>
            </a:r>
            <a:endParaRPr lang="en-US" dirty="0"/>
          </a:p>
          <a:p>
            <a:pPr marL="285750" indent="-285750" algn="just">
              <a:buFont typeface="Arial" panose="020B0604020202020204" pitchFamily="34" charset="0"/>
              <a:buChar char="•"/>
            </a:pPr>
            <a:r>
              <a:rPr lang="en-US" i="1" dirty="0">
                <a:effectLst/>
              </a:rPr>
              <a:t>Miller; McFarlane</a:t>
            </a:r>
            <a:r>
              <a:rPr lang="en-US" dirty="0">
                <a:effectLst/>
              </a:rPr>
              <a:t> provided additional guidance</a:t>
            </a:r>
            <a:endParaRPr lang="en-GB" dirty="0"/>
          </a:p>
          <a:p>
            <a:pPr marL="285750" indent="-285750" algn="just">
              <a:buFont typeface="Arial" panose="020B0604020202020204" pitchFamily="34" charset="0"/>
              <a:buChar char="•"/>
            </a:pPr>
            <a:r>
              <a:rPr lang="en-GB" dirty="0">
                <a:effectLst/>
              </a:rPr>
              <a:t> The first stage is to ensure the parties' needs are met and they are compensated for any relationship-generated disadvantage before applying the equal sharing principle to the </a:t>
            </a:r>
            <a:r>
              <a:rPr lang="en-US" dirty="0">
                <a:effectLst/>
              </a:rPr>
              <a:t>remaining matrimonial assets.</a:t>
            </a:r>
            <a:endParaRPr lang="en-GB" dirty="0">
              <a:effectLst/>
            </a:endParaRPr>
          </a:p>
          <a:p>
            <a:endParaRPr lang="en-US" dirty="0"/>
          </a:p>
        </p:txBody>
      </p:sp>
    </p:spTree>
    <p:extLst>
      <p:ext uri="{BB962C8B-B14F-4D97-AF65-F5344CB8AC3E}">
        <p14:creationId xmlns:p14="http://schemas.microsoft.com/office/powerpoint/2010/main" val="929013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on a table&#10;&#10;Description automatically generated">
            <a:extLst>
              <a:ext uri="{FF2B5EF4-FFF2-40B4-BE49-F238E27FC236}">
                <a16:creationId xmlns:a16="http://schemas.microsoft.com/office/drawing/2014/main" id="{CD81F759-A992-1447-1402-75C59063A750}"/>
              </a:ext>
            </a:extLst>
          </p:cNvPr>
          <p:cNvPicPr>
            <a:picLocks noChangeAspect="1"/>
          </p:cNvPicPr>
          <p:nvPr/>
        </p:nvPicPr>
        <p:blipFill>
          <a:blip r:embed="rId2">
            <a:extLst>
              <a:ext uri="{837473B0-CC2E-450A-ABE3-18F120FF3D39}">
                <a1611:picAttrSrcUrl xmlns:a1611="http://schemas.microsoft.com/office/drawing/2016/11/main" r:id="rId3"/>
              </a:ext>
            </a:extLst>
          </a:blip>
          <a:srcRect r="12331" b="2"/>
          <a:stretch/>
        </p:blipFill>
        <p:spPr>
          <a:xfrm>
            <a:off x="20" y="1928264"/>
            <a:ext cx="582218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11" name="Text Placeholder 2">
            <a:extLst>
              <a:ext uri="{FF2B5EF4-FFF2-40B4-BE49-F238E27FC236}">
                <a16:creationId xmlns:a16="http://schemas.microsoft.com/office/drawing/2014/main" id="{024A1CB7-5D04-1212-DB88-FCA781556B26}"/>
              </a:ext>
            </a:extLst>
          </p:cNvPr>
          <p:cNvSpPr>
            <a:spLocks noGrp="1"/>
          </p:cNvSpPr>
          <p:nvPr>
            <p:ph type="body" idx="13"/>
          </p:nvPr>
        </p:nvSpPr>
        <p:spPr>
          <a:xfrm>
            <a:off x="6487905" y="4498670"/>
            <a:ext cx="4179375" cy="356462"/>
          </a:xfrm>
        </p:spPr>
        <p:txBody>
          <a:bodyPr>
            <a:normAutofit/>
          </a:bodyPr>
          <a:lstStyle/>
          <a:p>
            <a:r>
              <a:rPr lang="en-US" dirty="0"/>
              <a:t>Domestic violence </a:t>
            </a:r>
          </a:p>
        </p:txBody>
      </p:sp>
      <p:sp>
        <p:nvSpPr>
          <p:cNvPr id="9" name="Title 1">
            <a:extLst>
              <a:ext uri="{FF2B5EF4-FFF2-40B4-BE49-F238E27FC236}">
                <a16:creationId xmlns:a16="http://schemas.microsoft.com/office/drawing/2014/main" id="{A08607E8-4767-665B-5D23-72158D029B63}"/>
              </a:ext>
            </a:extLst>
          </p:cNvPr>
          <p:cNvSpPr>
            <a:spLocks noGrp="1"/>
          </p:cNvSpPr>
          <p:nvPr>
            <p:ph type="ctrTitle"/>
          </p:nvPr>
        </p:nvSpPr>
        <p:spPr>
          <a:xfrm>
            <a:off x="6487905" y="1928264"/>
            <a:ext cx="4179376" cy="2387600"/>
          </a:xfrm>
        </p:spPr>
        <p:txBody>
          <a:bodyPr anchor="b">
            <a:normAutofit/>
          </a:bodyPr>
          <a:lstStyle/>
          <a:p>
            <a:r>
              <a:rPr lang="en-US" dirty="0"/>
              <a:t>Case # 4</a:t>
            </a:r>
          </a:p>
        </p:txBody>
      </p:sp>
      <p:sp>
        <p:nvSpPr>
          <p:cNvPr id="7" name="TextBox 6">
            <a:extLst>
              <a:ext uri="{FF2B5EF4-FFF2-40B4-BE49-F238E27FC236}">
                <a16:creationId xmlns:a16="http://schemas.microsoft.com/office/drawing/2014/main" id="{C5357824-33AC-DA4E-677B-A922E5F0F8B1}"/>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ferragutlaw.com/top-results-domestic-violence-charges-defense-lawyer-arizona/">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Tree>
    <p:extLst>
      <p:ext uri="{BB962C8B-B14F-4D97-AF65-F5344CB8AC3E}">
        <p14:creationId xmlns:p14="http://schemas.microsoft.com/office/powerpoint/2010/main" val="25162497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A1D8-CEED-543A-A3A9-29650F65657D}"/>
              </a:ext>
            </a:extLst>
          </p:cNvPr>
          <p:cNvSpPr>
            <a:spLocks noGrp="1"/>
          </p:cNvSpPr>
          <p:nvPr>
            <p:ph type="title"/>
          </p:nvPr>
        </p:nvSpPr>
        <p:spPr>
          <a:xfrm>
            <a:off x="609601" y="381380"/>
            <a:ext cx="8728079" cy="922130"/>
          </a:xfrm>
        </p:spPr>
        <p:txBody>
          <a:bodyPr wrap="square" anchor="ctr">
            <a:normAutofit/>
          </a:bodyPr>
          <a:lstStyle/>
          <a:p>
            <a:r>
              <a:rPr lang="en-GB" dirty="0"/>
              <a:t>Molestation </a:t>
            </a:r>
          </a:p>
        </p:txBody>
      </p:sp>
      <p:graphicFrame>
        <p:nvGraphicFramePr>
          <p:cNvPr id="5" name="Text Placeholder 2">
            <a:extLst>
              <a:ext uri="{FF2B5EF4-FFF2-40B4-BE49-F238E27FC236}">
                <a16:creationId xmlns:a16="http://schemas.microsoft.com/office/drawing/2014/main" id="{8640BF14-C1D5-9650-7B7D-8119B33DF370}"/>
              </a:ext>
            </a:extLst>
          </p:cNvPr>
          <p:cNvGraphicFramePr/>
          <p:nvPr>
            <p:extLst>
              <p:ext uri="{D42A27DB-BD31-4B8C-83A1-F6EECF244321}">
                <p14:modId xmlns:p14="http://schemas.microsoft.com/office/powerpoint/2010/main" val="2780463015"/>
              </p:ext>
            </p:extLst>
          </p:nvPr>
        </p:nvGraphicFramePr>
        <p:xfrm>
          <a:off x="609600" y="1555750"/>
          <a:ext cx="10972800" cy="4476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120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27D03A81-B593-2A31-D177-3DAC402748A0}"/>
              </a:ext>
            </a:extLst>
          </p:cNvPr>
          <p:cNvSpPr>
            <a:spLocks noGrp="1"/>
          </p:cNvSpPr>
          <p:nvPr>
            <p:ph type="chart" idx="2"/>
          </p:nvPr>
        </p:nvSpPr>
        <p:spPr/>
        <p:txBody>
          <a:bodyPr/>
          <a:lstStyle/>
          <a:p>
            <a:pPr marL="342900" indent="-342900" algn="just">
              <a:buFont typeface="Arial" panose="020B0604020202020204" pitchFamily="34" charset="0"/>
              <a:buChar char="•"/>
            </a:pPr>
            <a:r>
              <a:rPr lang="en-GB" sz="2000" i="0" dirty="0">
                <a:solidFill>
                  <a:srgbClr val="333333"/>
                </a:solidFill>
                <a:effectLst/>
                <a:latin typeface="Mulish"/>
              </a:rPr>
              <a:t>Mr. Walton sent semi-naked photos of his former girlfriend to the press without her consent.</a:t>
            </a:r>
          </a:p>
          <a:p>
            <a:pPr algn="just"/>
            <a:r>
              <a:rPr lang="en-GB" sz="2000" i="0" dirty="0">
                <a:solidFill>
                  <a:srgbClr val="333333"/>
                </a:solidFill>
                <a:effectLst/>
                <a:latin typeface="Mulish"/>
              </a:rPr>
              <a:t>• The photos were intended to embarrass and humiliate the woman, constituting a severe breach of her privacy and dignity.</a:t>
            </a:r>
          </a:p>
          <a:p>
            <a:pPr algn="just"/>
            <a:r>
              <a:rPr lang="en-GB" sz="2000" i="0" dirty="0">
                <a:solidFill>
                  <a:srgbClr val="333333"/>
                </a:solidFill>
                <a:effectLst/>
                <a:latin typeface="Mulish"/>
              </a:rPr>
              <a:t>• The case was brought under the grounds of harassment, with the claim that Walton's actions amounted to molestation under the legal definition.</a:t>
            </a:r>
          </a:p>
          <a:p>
            <a:pPr marL="342900" indent="-342900" algn="just">
              <a:buFont typeface="Arial" panose="020B0604020202020204" pitchFamily="34" charset="0"/>
              <a:buChar char="•"/>
            </a:pPr>
            <a:r>
              <a:rPr lang="en-GB" sz="2000" dirty="0">
                <a:solidFill>
                  <a:srgbClr val="000000"/>
                </a:solidFill>
                <a:effectLst/>
                <a:latin typeface="+mj-lt"/>
              </a:rPr>
              <a:t>sending semi-naked pics to the newspapers of the Wife- it was causing distress deliberate intention to cause distress. Revenge porn is part of the molestation.</a:t>
            </a:r>
          </a:p>
          <a:p>
            <a:pPr lvl="1" algn="just"/>
            <a:endParaRPr lang="en-US" sz="2000" b="1" dirty="0">
              <a:latin typeface="+mj-lt"/>
            </a:endParaRPr>
          </a:p>
          <a:p>
            <a:endParaRPr lang="en-GB" dirty="0"/>
          </a:p>
        </p:txBody>
      </p:sp>
      <p:sp>
        <p:nvSpPr>
          <p:cNvPr id="3" name="Title 2">
            <a:extLst>
              <a:ext uri="{FF2B5EF4-FFF2-40B4-BE49-F238E27FC236}">
                <a16:creationId xmlns:a16="http://schemas.microsoft.com/office/drawing/2014/main" id="{3345AC46-A015-5DE0-A49C-A6972BEF506F}"/>
              </a:ext>
            </a:extLst>
          </p:cNvPr>
          <p:cNvSpPr>
            <a:spLocks noGrp="1"/>
          </p:cNvSpPr>
          <p:nvPr>
            <p:ph type="title"/>
          </p:nvPr>
        </p:nvSpPr>
        <p:spPr/>
        <p:txBody>
          <a:bodyPr>
            <a:normAutofit fontScale="90000"/>
          </a:bodyPr>
          <a:lstStyle/>
          <a:p>
            <a:r>
              <a:rPr lang="en-US" sz="4400" b="1" dirty="0">
                <a:latin typeface="+mj-lt"/>
              </a:rPr>
              <a:t>Johnson v Walton [1990] 1 FLR 350</a:t>
            </a:r>
            <a:br>
              <a:rPr lang="en-US" sz="4400" b="1" dirty="0">
                <a:latin typeface="+mj-lt"/>
              </a:rPr>
            </a:br>
            <a:endParaRPr lang="en-GB" dirty="0"/>
          </a:p>
        </p:txBody>
      </p:sp>
    </p:spTree>
    <p:extLst>
      <p:ext uri="{BB962C8B-B14F-4D97-AF65-F5344CB8AC3E}">
        <p14:creationId xmlns:p14="http://schemas.microsoft.com/office/powerpoint/2010/main" val="4073393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igh angle view of a rolled paper, brown notebook, and black notepad on a wooden table">
            <a:extLst>
              <a:ext uri="{FF2B5EF4-FFF2-40B4-BE49-F238E27FC236}">
                <a16:creationId xmlns:a16="http://schemas.microsoft.com/office/drawing/2014/main" id="{0567C55B-58F4-42AA-D9CF-CDE9724C2C9F}"/>
              </a:ext>
            </a:extLst>
          </p:cNvPr>
          <p:cNvPicPr>
            <a:picLocks noChangeAspect="1"/>
          </p:cNvPicPr>
          <p:nvPr/>
        </p:nvPicPr>
        <p:blipFill>
          <a:blip r:embed="rId2"/>
          <a:srcRect r="12221" b="2"/>
          <a:stretch/>
        </p:blipFill>
        <p:spPr>
          <a:xfrm>
            <a:off x="20" y="1928264"/>
            <a:ext cx="582218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5" name="TextBox 4">
            <a:extLst>
              <a:ext uri="{FF2B5EF4-FFF2-40B4-BE49-F238E27FC236}">
                <a16:creationId xmlns:a16="http://schemas.microsoft.com/office/drawing/2014/main" id="{888AEF09-A4D5-E03F-60A8-317A034CFD7C}"/>
              </a:ext>
            </a:extLst>
          </p:cNvPr>
          <p:cNvSpPr txBox="1"/>
          <p:nvPr/>
        </p:nvSpPr>
        <p:spPr>
          <a:xfrm>
            <a:off x="6487905" y="4498670"/>
            <a:ext cx="4179375" cy="356462"/>
          </a:xfrm>
          <a:prstGeom prst="rect">
            <a:avLst/>
          </a:prstGeom>
        </p:spPr>
        <p:txBody>
          <a:bodyPr vert="horz" lIns="0" tIns="45720" rIns="0" bIns="45720" rtlCol="0">
            <a:noAutofit/>
          </a:bodyPr>
          <a:lstStyle/>
          <a:p>
            <a:pPr algn="just">
              <a:lnSpc>
                <a:spcPct val="90000"/>
              </a:lnSpc>
              <a:spcBef>
                <a:spcPts val="1000"/>
              </a:spcBef>
            </a:pPr>
            <a:r>
              <a:rPr lang="en-GB" sz="2400" b="1" i="0" kern="1200" cap="all" spc="300" baseline="0" dirty="0">
                <a:effectLst/>
                <a:latin typeface="Speak Pro" panose="020B0504020101020102" pitchFamily="34" charset="0"/>
                <a:ea typeface="+mn-ea"/>
                <a:cs typeface="+mn-cs"/>
              </a:rPr>
              <a:t>The Court of Appeal: </a:t>
            </a:r>
            <a:r>
              <a:rPr lang="en-GB" sz="2400" b="1" i="0" kern="1200" cap="all" spc="300" baseline="0" dirty="0">
                <a:latin typeface="Speak Pro" panose="020B0504020101020102" pitchFamily="34" charset="0"/>
                <a:ea typeface="+mn-ea"/>
                <a:cs typeface="+mn-cs"/>
              </a:rPr>
              <a:t>Any behaviour intended to cause distress</a:t>
            </a:r>
          </a:p>
        </p:txBody>
      </p:sp>
      <p:sp>
        <p:nvSpPr>
          <p:cNvPr id="11" name="Title 3">
            <a:extLst>
              <a:ext uri="{FF2B5EF4-FFF2-40B4-BE49-F238E27FC236}">
                <a16:creationId xmlns:a16="http://schemas.microsoft.com/office/drawing/2014/main" id="{FBAF1308-1E04-AC11-928E-E5F66E38D078}"/>
              </a:ext>
            </a:extLst>
          </p:cNvPr>
          <p:cNvSpPr>
            <a:spLocks noGrp="1"/>
          </p:cNvSpPr>
          <p:nvPr>
            <p:ph type="ctrTitle"/>
          </p:nvPr>
        </p:nvSpPr>
        <p:spPr>
          <a:xfrm>
            <a:off x="6487905" y="1928264"/>
            <a:ext cx="4179376" cy="2387600"/>
          </a:xfrm>
        </p:spPr>
        <p:txBody>
          <a:bodyPr vert="horz" lIns="0" tIns="45720" rIns="0" bIns="45720" rtlCol="0" anchor="b">
            <a:normAutofit/>
          </a:bodyPr>
          <a:lstStyle/>
          <a:p>
            <a:pPr algn="just"/>
            <a:r>
              <a:rPr lang="en-GB" sz="1800" dirty="0">
                <a:effectLst/>
                <a:latin typeface="+mj-lt"/>
              </a:rPr>
              <a:t>Lord Donaldson: harassment involves an element of intent, specifically the intent to cause distress or harm. The nature of Walton’s actions—publicly disseminating intimate photos to cause embarrassment—was found to be a deliberate and targeted form of harassment.</a:t>
            </a:r>
            <a:endParaRPr lang="en-US" sz="1800" dirty="0">
              <a:latin typeface="+mj-lt"/>
            </a:endParaRPr>
          </a:p>
        </p:txBody>
      </p:sp>
    </p:spTree>
    <p:extLst>
      <p:ext uri="{BB962C8B-B14F-4D97-AF65-F5344CB8AC3E}">
        <p14:creationId xmlns:p14="http://schemas.microsoft.com/office/powerpoint/2010/main" val="9533781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7F569E68-6EE8-521E-0C8A-51C7E153517C}"/>
              </a:ext>
            </a:extLst>
          </p:cNvPr>
          <p:cNvSpPr>
            <a:spLocks noGrp="1"/>
          </p:cNvSpPr>
          <p:nvPr>
            <p:ph type="chart" idx="2"/>
          </p:nvPr>
        </p:nvSpPr>
        <p:spPr/>
        <p:txBody>
          <a:bodyPr/>
          <a:lstStyle/>
          <a:p>
            <a:r>
              <a:rPr lang="en-GB" dirty="0"/>
              <a:t>‘’The ruling will have a retrospective effect so far as the parties to the particular dispute are concerned . . . Further, because of the doctrine of precedent, the same would be true of everyone else whose case thereafter came before a court. Their rights and obligations would be decided according to the law as enunciated by [the court] in that case even though the relevant events occurred before that decision was given. [8] People generally conduct their affairs on the basis of what they understand the law to be. This ‘retrospective’ effect of a change in the law of this nature can have disruptive and seemingly unfair consequences’’.</a:t>
            </a:r>
          </a:p>
          <a:p>
            <a:endParaRPr lang="en-GB" dirty="0"/>
          </a:p>
          <a:p>
            <a:r>
              <a:rPr lang="en-GB" dirty="0"/>
              <a:t>Re Spectrum Plus Ltd (In Liquidation) [2005] UKHL 41; [2005] 3 WLR 58 Lord Nicholls</a:t>
            </a:r>
          </a:p>
        </p:txBody>
      </p:sp>
      <p:sp>
        <p:nvSpPr>
          <p:cNvPr id="3" name="Title 2">
            <a:extLst>
              <a:ext uri="{FF2B5EF4-FFF2-40B4-BE49-F238E27FC236}">
                <a16:creationId xmlns:a16="http://schemas.microsoft.com/office/drawing/2014/main" id="{5E40045B-3741-1338-57A0-38B98E22989C}"/>
              </a:ext>
            </a:extLst>
          </p:cNvPr>
          <p:cNvSpPr>
            <a:spLocks noGrp="1"/>
          </p:cNvSpPr>
          <p:nvPr>
            <p:ph type="title"/>
          </p:nvPr>
        </p:nvSpPr>
        <p:spPr/>
        <p:txBody>
          <a:bodyPr>
            <a:normAutofit fontScale="90000"/>
          </a:bodyPr>
          <a:lstStyle/>
          <a:p>
            <a:r>
              <a:rPr lang="en-GB" dirty="0"/>
              <a:t>Retrospective and Prospective Overruling</a:t>
            </a:r>
          </a:p>
        </p:txBody>
      </p:sp>
    </p:spTree>
    <p:extLst>
      <p:ext uri="{BB962C8B-B14F-4D97-AF65-F5344CB8AC3E}">
        <p14:creationId xmlns:p14="http://schemas.microsoft.com/office/powerpoint/2010/main" val="17032345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8195" descr="Front steps and columns of a majestic city building">
            <a:extLst>
              <a:ext uri="{FF2B5EF4-FFF2-40B4-BE49-F238E27FC236}">
                <a16:creationId xmlns:a16="http://schemas.microsoft.com/office/drawing/2014/main" id="{174CCDC8-A74E-EF21-248D-F39541968563}"/>
              </a:ext>
            </a:extLst>
          </p:cNvPr>
          <p:cNvPicPr>
            <a:picLocks noChangeAspect="1"/>
          </p:cNvPicPr>
          <p:nvPr/>
        </p:nvPicPr>
        <p:blipFill>
          <a:blip r:embed="rId2"/>
          <a:srcRect l="23526" r="25874" b="-2"/>
          <a:stretch/>
        </p:blipFill>
        <p:spPr>
          <a:xfrm>
            <a:off x="20" y="1"/>
            <a:ext cx="5198621" cy="6858002"/>
          </a:xfrm>
          <a:prstGeom prst="rect">
            <a:avLst/>
          </a:prstGeom>
          <a:noFill/>
        </p:spPr>
      </p:pic>
      <p:sp>
        <p:nvSpPr>
          <p:cNvPr id="8194" name="Title 1">
            <a:extLst>
              <a:ext uri="{FF2B5EF4-FFF2-40B4-BE49-F238E27FC236}">
                <a16:creationId xmlns:a16="http://schemas.microsoft.com/office/drawing/2014/main" id="{D9C3109F-8125-2E9A-CA5D-97E3A853B13E}"/>
              </a:ext>
            </a:extLst>
          </p:cNvPr>
          <p:cNvSpPr>
            <a:spLocks noGrp="1"/>
          </p:cNvSpPr>
          <p:nvPr>
            <p:ph type="ctrTitle"/>
          </p:nvPr>
        </p:nvSpPr>
        <p:spPr>
          <a:xfrm>
            <a:off x="5711877" y="339645"/>
            <a:ext cx="4890577" cy="1002552"/>
          </a:xfrm>
        </p:spPr>
        <p:txBody>
          <a:bodyPr anchor="b">
            <a:normAutofit/>
          </a:bodyPr>
          <a:lstStyle/>
          <a:p>
            <a:pPr eaLnBrk="1" hangingPunct="1"/>
            <a:r>
              <a:rPr lang="en-GB" altLang="en-US" dirty="0"/>
              <a:t>Overruling</a:t>
            </a:r>
          </a:p>
        </p:txBody>
      </p:sp>
      <p:sp>
        <p:nvSpPr>
          <p:cNvPr id="3" name="Content Placeholder 2">
            <a:extLst>
              <a:ext uri="{FF2B5EF4-FFF2-40B4-BE49-F238E27FC236}">
                <a16:creationId xmlns:a16="http://schemas.microsoft.com/office/drawing/2014/main" id="{81814953-356E-957E-65C1-2B9F63BAC2A1}"/>
              </a:ext>
            </a:extLst>
          </p:cNvPr>
          <p:cNvSpPr>
            <a:spLocks noGrp="1"/>
          </p:cNvSpPr>
          <p:nvPr>
            <p:ph type="body" sz="quarter" idx="14"/>
          </p:nvPr>
        </p:nvSpPr>
        <p:spPr>
          <a:xfrm>
            <a:off x="5708797" y="1507066"/>
            <a:ext cx="4890578" cy="4849283"/>
          </a:xfrm>
        </p:spPr>
        <p:txBody>
          <a:bodyPr rtlCol="0" anchor="t">
            <a:normAutofit/>
          </a:bodyPr>
          <a:lstStyle/>
          <a:p>
            <a:pPr>
              <a:defRPr/>
            </a:pPr>
            <a:r>
              <a:rPr lang="en-GB" dirty="0"/>
              <a:t>This is when a higher court does not follow a precedent set in a previous case, either by a lower court or by itself.</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street sign with white text&#10;&#10;Description automatically generated">
            <a:extLst>
              <a:ext uri="{FF2B5EF4-FFF2-40B4-BE49-F238E27FC236}">
                <a16:creationId xmlns:a16="http://schemas.microsoft.com/office/drawing/2014/main" id="{DF3097C4-EBF5-E43F-0D95-D72501B5E90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1693956"/>
            <a:ext cx="5198641" cy="3470092"/>
          </a:xfrm>
          <a:prstGeom prst="rect">
            <a:avLst/>
          </a:prstGeom>
          <a:noFill/>
        </p:spPr>
      </p:pic>
      <p:sp>
        <p:nvSpPr>
          <p:cNvPr id="9218" name="Title 1">
            <a:extLst>
              <a:ext uri="{FF2B5EF4-FFF2-40B4-BE49-F238E27FC236}">
                <a16:creationId xmlns:a16="http://schemas.microsoft.com/office/drawing/2014/main" id="{B7F2F069-D311-4957-7922-7FFD610FF3EF}"/>
              </a:ext>
            </a:extLst>
          </p:cNvPr>
          <p:cNvSpPr>
            <a:spLocks noGrp="1"/>
          </p:cNvSpPr>
          <p:nvPr>
            <p:ph type="ctrTitle"/>
          </p:nvPr>
        </p:nvSpPr>
        <p:spPr>
          <a:xfrm>
            <a:off x="5711877" y="339645"/>
            <a:ext cx="4890577" cy="1002552"/>
          </a:xfrm>
        </p:spPr>
        <p:txBody>
          <a:bodyPr anchor="b">
            <a:normAutofit/>
          </a:bodyPr>
          <a:lstStyle/>
          <a:p>
            <a:pPr eaLnBrk="1" hangingPunct="1"/>
            <a:r>
              <a:rPr lang="en-GB" altLang="en-US"/>
              <a:t>Reversing</a:t>
            </a:r>
          </a:p>
        </p:txBody>
      </p:sp>
      <p:sp>
        <p:nvSpPr>
          <p:cNvPr id="3" name="Content Placeholder 2">
            <a:extLst>
              <a:ext uri="{FF2B5EF4-FFF2-40B4-BE49-F238E27FC236}">
                <a16:creationId xmlns:a16="http://schemas.microsoft.com/office/drawing/2014/main" id="{125FFCA8-B826-4AD0-0416-571730F7C5F3}"/>
              </a:ext>
            </a:extLst>
          </p:cNvPr>
          <p:cNvSpPr>
            <a:spLocks noGrp="1"/>
          </p:cNvSpPr>
          <p:nvPr>
            <p:ph type="body" sz="quarter" idx="14"/>
          </p:nvPr>
        </p:nvSpPr>
        <p:spPr>
          <a:xfrm>
            <a:off x="5708797" y="1507066"/>
            <a:ext cx="4890578" cy="4849283"/>
          </a:xfrm>
        </p:spPr>
        <p:txBody>
          <a:bodyPr rtlCol="0" anchor="t">
            <a:normAutofit/>
          </a:bodyPr>
          <a:lstStyle/>
          <a:p>
            <a:pPr>
              <a:defRPr/>
            </a:pPr>
            <a:r>
              <a:rPr lang="en-GB" dirty="0"/>
              <a:t>A higher court does not follow a precedent set by a lower court in the same case.</a:t>
            </a:r>
          </a:p>
          <a:p>
            <a:pPr>
              <a:defRPr/>
            </a:pPr>
            <a:r>
              <a:rPr lang="en-GB" dirty="0"/>
              <a:t> An appeal would reach the opposite decision from a lower court.</a:t>
            </a:r>
          </a:p>
          <a:p>
            <a:pPr>
              <a:defRPr/>
            </a:pPr>
            <a:r>
              <a:rPr lang="en-GB" dirty="0"/>
              <a:t>Fitzpatrick v Sterling House Association Ltd (2000) – CoA refused to allow the homosexual partner of the deceased tenant to take over tenancy as he could not be described as family required under the Rent Act 1977</a:t>
            </a:r>
          </a:p>
          <a:p>
            <a:pPr>
              <a:defRPr/>
            </a:pPr>
            <a:r>
              <a:rPr lang="en-GB" dirty="0"/>
              <a:t>The </a:t>
            </a:r>
            <a:r>
              <a:rPr lang="en-GB" dirty="0" err="1"/>
              <a:t>HoL</a:t>
            </a:r>
            <a:r>
              <a:rPr lang="en-GB" dirty="0"/>
              <a:t> reversed the decision and held that he could on the principle that a same-sex partner could prove the familial link as required by the legislation.</a:t>
            </a:r>
          </a:p>
        </p:txBody>
      </p:sp>
      <p:sp>
        <p:nvSpPr>
          <p:cNvPr id="5" name="TextBox 4">
            <a:extLst>
              <a:ext uri="{FF2B5EF4-FFF2-40B4-BE49-F238E27FC236}">
                <a16:creationId xmlns:a16="http://schemas.microsoft.com/office/drawing/2014/main" id="{35AECD82-A5E1-9C1C-DEF6-79A02E05ADED}"/>
              </a:ext>
            </a:extLst>
          </p:cNvPr>
          <p:cNvSpPr txBox="1"/>
          <p:nvPr/>
        </p:nvSpPr>
        <p:spPr>
          <a:xfrm>
            <a:off x="2891599" y="4963993"/>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picserver.org/highway-signs2/r/reverse.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01284C3-C190-E58E-E0E3-65701067B1BB}"/>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2794485" y="1"/>
            <a:ext cx="7737349" cy="6858002"/>
          </a:xfrm>
          <a:prstGeom prst="rect">
            <a:avLst/>
          </a:prstGeom>
        </p:spPr>
      </p:pic>
      <p:sp>
        <p:nvSpPr>
          <p:cNvPr id="2" name="Title 1">
            <a:extLst>
              <a:ext uri="{FF2B5EF4-FFF2-40B4-BE49-F238E27FC236}">
                <a16:creationId xmlns:a16="http://schemas.microsoft.com/office/drawing/2014/main" id="{D6699E04-197E-E07A-4346-FA847C42CA6D}"/>
              </a:ext>
            </a:extLst>
          </p:cNvPr>
          <p:cNvSpPr>
            <a:spLocks noGrp="1"/>
          </p:cNvSpPr>
          <p:nvPr>
            <p:ph type="ctrTitle"/>
          </p:nvPr>
        </p:nvSpPr>
        <p:spPr>
          <a:xfrm>
            <a:off x="1648661" y="339645"/>
            <a:ext cx="4890577" cy="1002552"/>
          </a:xfrm>
        </p:spPr>
        <p:txBody>
          <a:bodyPr anchor="b">
            <a:normAutofit/>
          </a:bodyPr>
          <a:lstStyle/>
          <a:p>
            <a:r>
              <a:rPr lang="en-GB" dirty="0"/>
              <a:t>Precedent? </a:t>
            </a:r>
          </a:p>
        </p:txBody>
      </p:sp>
      <p:sp>
        <p:nvSpPr>
          <p:cNvPr id="3" name="Text Placeholder 2">
            <a:extLst>
              <a:ext uri="{FF2B5EF4-FFF2-40B4-BE49-F238E27FC236}">
                <a16:creationId xmlns:a16="http://schemas.microsoft.com/office/drawing/2014/main" id="{9C22E71E-4735-8A9C-313F-767D2F3D94A2}"/>
              </a:ext>
            </a:extLst>
          </p:cNvPr>
          <p:cNvSpPr>
            <a:spLocks noGrp="1"/>
          </p:cNvSpPr>
          <p:nvPr>
            <p:ph type="body" sz="quarter" idx="14"/>
          </p:nvPr>
        </p:nvSpPr>
        <p:spPr>
          <a:xfrm>
            <a:off x="1645581" y="1507066"/>
            <a:ext cx="4890578" cy="4849283"/>
          </a:xfrm>
        </p:spPr>
        <p:txBody>
          <a:bodyPr anchor="t">
            <a:normAutofit/>
          </a:bodyPr>
          <a:lstStyle/>
          <a:p>
            <a:endParaRPr lang="en-GB" dirty="0"/>
          </a:p>
          <a:p>
            <a:endParaRPr lang="en-GB" dirty="0"/>
          </a:p>
          <a:p>
            <a:endParaRPr lang="en-GB" b="0" i="0" u="none" strike="noStrike" baseline="0"/>
          </a:p>
          <a:p>
            <a:r>
              <a:rPr lang="en-GB" b="0" i="0" u="none" strike="noStrike" baseline="0"/>
              <a:t> </a:t>
            </a:r>
            <a:r>
              <a:rPr lang="en-GB" b="1" i="0" u="none" strike="noStrike" baseline="0"/>
              <a:t>R (on the application of Black) (Appellant) v Secretary of State for Justice (Respondent) </a:t>
            </a:r>
            <a:endParaRPr lang="en-GB" b="0" i="0" u="none" strike="noStrike" baseline="0"/>
          </a:p>
          <a:p>
            <a:r>
              <a:rPr lang="en-GB" b="1" i="0" u="none" strike="noStrike" baseline="0"/>
              <a:t>[2017] UKSC 81</a:t>
            </a:r>
            <a:endParaRPr lang="en-GB" dirty="0"/>
          </a:p>
        </p:txBody>
      </p:sp>
    </p:spTree>
    <p:extLst>
      <p:ext uri="{BB962C8B-B14F-4D97-AF65-F5344CB8AC3E}">
        <p14:creationId xmlns:p14="http://schemas.microsoft.com/office/powerpoint/2010/main" val="1444617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046d743e85_0_12"/>
          <p:cNvSpPr txBox="1">
            <a:spLocks noGrp="1"/>
          </p:cNvSpPr>
          <p:nvPr>
            <p:ph type="title"/>
          </p:nvPr>
        </p:nvSpPr>
        <p:spPr>
          <a:xfrm>
            <a:off x="291933" y="510268"/>
            <a:ext cx="8728000" cy="691600"/>
          </a:xfrm>
          <a:prstGeom prst="rect">
            <a:avLst/>
          </a:prstGeom>
          <a:noFill/>
          <a:ln>
            <a:noFill/>
          </a:ln>
        </p:spPr>
        <p:txBody>
          <a:bodyPr spcFirstLastPara="1" vert="horz" wrap="square" lIns="0" tIns="0" rIns="0" bIns="0" rtlCol="0" anchor="ctr" anchorCtr="0">
            <a:normAutofit/>
          </a:bodyPr>
          <a:lstStyle/>
          <a:p>
            <a:pPr>
              <a:lnSpc>
                <a:spcPct val="100000"/>
              </a:lnSpc>
              <a:buSzPts val="2800"/>
            </a:pPr>
            <a:r>
              <a:rPr lang="en-GB"/>
              <a:t>England and Wales</a:t>
            </a:r>
            <a:endParaRPr/>
          </a:p>
        </p:txBody>
      </p:sp>
      <p:grpSp>
        <p:nvGrpSpPr>
          <p:cNvPr id="118" name="Google Shape;118;g3046d743e85_0_12"/>
          <p:cNvGrpSpPr/>
          <p:nvPr/>
        </p:nvGrpSpPr>
        <p:grpSpPr>
          <a:xfrm>
            <a:off x="5977767" y="2385772"/>
            <a:ext cx="5368000" cy="3232595"/>
            <a:chOff x="1652300" y="1691229"/>
            <a:chExt cx="4026000" cy="2424446"/>
          </a:xfrm>
        </p:grpSpPr>
        <p:sp>
          <p:nvSpPr>
            <p:cNvPr id="119" name="Google Shape;119;g3046d743e85_0_12"/>
            <p:cNvSpPr/>
            <p:nvPr/>
          </p:nvSpPr>
          <p:spPr>
            <a:xfrm>
              <a:off x="1652300" y="1691229"/>
              <a:ext cx="4026000" cy="799800"/>
            </a:xfrm>
            <a:prstGeom prst="roundRect">
              <a:avLst>
                <a:gd name="adj" fmla="val 16667"/>
              </a:avLst>
            </a:prstGeom>
            <a:solidFill>
              <a:srgbClr val="F3A176"/>
            </a:solidFill>
            <a:ln w="38100" cap="flat" cmpd="sng">
              <a:solidFill>
                <a:schemeClr val="lt1"/>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0" name="Google Shape;120;g3046d743e85_0_12"/>
            <p:cNvSpPr txBox="1"/>
            <p:nvPr/>
          </p:nvSpPr>
          <p:spPr>
            <a:xfrm>
              <a:off x="1727000" y="1771955"/>
              <a:ext cx="3951300" cy="799800"/>
            </a:xfrm>
            <a:prstGeom prst="rect">
              <a:avLst/>
            </a:prstGeom>
            <a:noFill/>
            <a:ln>
              <a:noFill/>
            </a:ln>
          </p:spPr>
          <p:txBody>
            <a:bodyPr spcFirstLastPara="1" wrap="square" lIns="76200" tIns="76200" rIns="76200" bIns="76200" anchor="ctr" anchorCtr="0">
              <a:noAutofit/>
            </a:bodyPr>
            <a:lstStyle/>
            <a:p>
              <a:pPr>
                <a:lnSpc>
                  <a:spcPct val="90000"/>
                </a:lnSpc>
                <a:buClr>
                  <a:schemeClr val="dk1"/>
                </a:buClr>
                <a:buSzPts val="1100"/>
              </a:pPr>
              <a:r>
                <a:rPr lang="en-GB" sz="2000">
                  <a:solidFill>
                    <a:schemeClr val="dk1"/>
                  </a:solidFill>
                  <a:latin typeface="Corbel"/>
                  <a:ea typeface="Corbel"/>
                  <a:cs typeface="Corbel"/>
                  <a:sym typeface="Corbel"/>
                </a:rPr>
                <a:t>The English and Welsh legal systems are common law systems, which means that courts have developed much of our law over time.</a:t>
              </a:r>
              <a:endParaRPr sz="2000">
                <a:solidFill>
                  <a:schemeClr val="dk1"/>
                </a:solidFill>
                <a:latin typeface="Corbel"/>
                <a:ea typeface="Corbel"/>
                <a:cs typeface="Corbel"/>
                <a:sym typeface="Corbel"/>
              </a:endParaRPr>
            </a:p>
            <a:p>
              <a:pPr>
                <a:lnSpc>
                  <a:spcPct val="90000"/>
                </a:lnSpc>
                <a:buClr>
                  <a:schemeClr val="dk1"/>
                </a:buClr>
                <a:buSzPts val="1500"/>
              </a:pPr>
              <a:endParaRPr sz="2000">
                <a:solidFill>
                  <a:schemeClr val="dk1"/>
                </a:solidFill>
                <a:latin typeface="Corbel"/>
                <a:ea typeface="Corbel"/>
                <a:cs typeface="Corbel"/>
                <a:sym typeface="Corbel"/>
              </a:endParaRPr>
            </a:p>
          </p:txBody>
        </p:sp>
        <p:sp>
          <p:nvSpPr>
            <p:cNvPr id="121" name="Google Shape;121;g3046d743e85_0_12"/>
            <p:cNvSpPr/>
            <p:nvPr/>
          </p:nvSpPr>
          <p:spPr>
            <a:xfrm>
              <a:off x="1652300" y="2547283"/>
              <a:ext cx="4026000" cy="629400"/>
            </a:xfrm>
            <a:prstGeom prst="roundRect">
              <a:avLst>
                <a:gd name="adj" fmla="val 16667"/>
              </a:avLst>
            </a:prstGeom>
            <a:solidFill>
              <a:srgbClr val="F3A176"/>
            </a:solidFill>
            <a:ln w="38100" cap="flat" cmpd="sng">
              <a:solidFill>
                <a:schemeClr val="lt1"/>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2" name="Google Shape;122;g3046d743e85_0_12"/>
            <p:cNvSpPr txBox="1"/>
            <p:nvPr/>
          </p:nvSpPr>
          <p:spPr>
            <a:xfrm>
              <a:off x="1693250" y="2491024"/>
              <a:ext cx="3944100" cy="741900"/>
            </a:xfrm>
            <a:prstGeom prst="rect">
              <a:avLst/>
            </a:prstGeom>
            <a:noFill/>
            <a:ln>
              <a:noFill/>
            </a:ln>
          </p:spPr>
          <p:txBody>
            <a:bodyPr spcFirstLastPara="1" wrap="square" lIns="76200" tIns="76200" rIns="76200" bIns="76200" anchor="ctr" anchorCtr="0">
              <a:noAutofit/>
            </a:bodyPr>
            <a:lstStyle/>
            <a:p>
              <a:pPr>
                <a:lnSpc>
                  <a:spcPct val="90000"/>
                </a:lnSpc>
                <a:buClr>
                  <a:schemeClr val="dk1"/>
                </a:buClr>
                <a:buSzPts val="1100"/>
              </a:pPr>
              <a:r>
                <a:rPr lang="en-GB" sz="2000">
                  <a:solidFill>
                    <a:schemeClr val="dk1"/>
                  </a:solidFill>
                  <a:latin typeface="Corbel"/>
                  <a:ea typeface="Corbel"/>
                  <a:cs typeface="Corbel"/>
                  <a:sym typeface="Corbel"/>
                </a:rPr>
                <a:t>law is developed by judges using a system of judicial precedent. </a:t>
              </a:r>
              <a:endParaRPr sz="2000">
                <a:solidFill>
                  <a:schemeClr val="dk1"/>
                </a:solidFill>
                <a:latin typeface="Corbel"/>
                <a:ea typeface="Corbel"/>
                <a:cs typeface="Corbel"/>
                <a:sym typeface="Corbel"/>
              </a:endParaRPr>
            </a:p>
          </p:txBody>
        </p:sp>
        <p:sp>
          <p:nvSpPr>
            <p:cNvPr id="123" name="Google Shape;123;g3046d743e85_0_12"/>
            <p:cNvSpPr/>
            <p:nvPr/>
          </p:nvSpPr>
          <p:spPr>
            <a:xfrm>
              <a:off x="1652300" y="3176674"/>
              <a:ext cx="4026000" cy="939000"/>
            </a:xfrm>
            <a:prstGeom prst="roundRect">
              <a:avLst>
                <a:gd name="adj" fmla="val 16667"/>
              </a:avLst>
            </a:prstGeom>
            <a:solidFill>
              <a:srgbClr val="F3A176"/>
            </a:solidFill>
            <a:ln w="38100" cap="flat" cmpd="sng">
              <a:solidFill>
                <a:schemeClr val="lt1"/>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4" name="Google Shape;124;g3046d743e85_0_12"/>
            <p:cNvSpPr txBox="1"/>
            <p:nvPr/>
          </p:nvSpPr>
          <p:spPr>
            <a:xfrm>
              <a:off x="1730600" y="3232925"/>
              <a:ext cx="3944100" cy="799800"/>
            </a:xfrm>
            <a:prstGeom prst="rect">
              <a:avLst/>
            </a:prstGeom>
            <a:noFill/>
            <a:ln>
              <a:noFill/>
            </a:ln>
          </p:spPr>
          <p:txBody>
            <a:bodyPr spcFirstLastPara="1" wrap="square" lIns="76200" tIns="76200" rIns="76200" bIns="76200" anchor="ctr" anchorCtr="0">
              <a:noAutofit/>
            </a:bodyPr>
            <a:lstStyle/>
            <a:p>
              <a:pPr>
                <a:lnSpc>
                  <a:spcPct val="90000"/>
                </a:lnSpc>
                <a:buClr>
                  <a:schemeClr val="dk1"/>
                </a:buClr>
                <a:buSzPts val="1500"/>
              </a:pPr>
              <a:r>
                <a:rPr lang="en-GB" sz="2000">
                  <a:solidFill>
                    <a:schemeClr val="dk1"/>
                  </a:solidFill>
                  <a:latin typeface="Corbel"/>
                  <a:ea typeface="Corbel"/>
                  <a:cs typeface="Corbel"/>
                  <a:sym typeface="Corbel"/>
                </a:rPr>
                <a:t>Judicial Precedent refers to the source of law where past decisions of the judges create law for future judges to follow. It is also known as case law.</a:t>
              </a:r>
              <a:endParaRPr sz="2000">
                <a:solidFill>
                  <a:schemeClr val="dk1"/>
                </a:solidFill>
                <a:latin typeface="Corbel"/>
                <a:ea typeface="Corbel"/>
                <a:cs typeface="Corbel"/>
                <a:sym typeface="Corbel"/>
              </a:endParaRPr>
            </a:p>
          </p:txBody>
        </p:sp>
      </p:grpSp>
      <p:pic>
        <p:nvPicPr>
          <p:cNvPr id="125" name="Google Shape;125;g3046d743e85_0_12" title="An accurate map of England and Wales with the principal ro… | Flickr"/>
          <p:cNvPicPr preferRelativeResize="0"/>
          <p:nvPr/>
        </p:nvPicPr>
        <p:blipFill>
          <a:blip r:embed="rId3">
            <a:alphaModFix/>
          </a:blip>
          <a:stretch>
            <a:fillRect/>
          </a:stretch>
        </p:blipFill>
        <p:spPr>
          <a:xfrm>
            <a:off x="1224800" y="1971500"/>
            <a:ext cx="3378989" cy="406113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3046d743e85_1_100"/>
          <p:cNvSpPr txBox="1">
            <a:spLocks noGrp="1"/>
          </p:cNvSpPr>
          <p:nvPr>
            <p:ph type="title"/>
          </p:nvPr>
        </p:nvSpPr>
        <p:spPr>
          <a:xfrm>
            <a:off x="609600" y="381380"/>
            <a:ext cx="8728000" cy="922000"/>
          </a:xfrm>
          <a:prstGeom prst="rect">
            <a:avLst/>
          </a:prstGeom>
          <a:noFill/>
          <a:ln>
            <a:noFill/>
          </a:ln>
        </p:spPr>
        <p:txBody>
          <a:bodyPr spcFirstLastPara="1" vert="horz" wrap="square" lIns="0" tIns="0" rIns="0" bIns="0" rtlCol="0" anchor="ctr" anchorCtr="0">
            <a:normAutofit/>
          </a:bodyPr>
          <a:lstStyle/>
          <a:p>
            <a:pPr>
              <a:lnSpc>
                <a:spcPct val="100000"/>
              </a:lnSpc>
            </a:pPr>
            <a:r>
              <a:rPr lang="en-GB">
                <a:solidFill>
                  <a:schemeClr val="lt1"/>
                </a:solidFill>
              </a:rPr>
              <a:t>What’s next…</a:t>
            </a:r>
            <a:endParaRPr/>
          </a:p>
        </p:txBody>
      </p:sp>
      <p:sp>
        <p:nvSpPr>
          <p:cNvPr id="673" name="Google Shape;673;g3046d743e85_1_100"/>
          <p:cNvSpPr txBox="1">
            <a:spLocks noGrp="1"/>
          </p:cNvSpPr>
          <p:nvPr>
            <p:ph type="sldNum" idx="12"/>
          </p:nvPr>
        </p:nvSpPr>
        <p:spPr>
          <a:xfrm>
            <a:off x="579215" y="6513015"/>
            <a:ext cx="288000" cy="216000"/>
          </a:xfrm>
          <a:prstGeom prst="rect">
            <a:avLst/>
          </a:prstGeom>
          <a:solidFill>
            <a:schemeClr val="accent1"/>
          </a:solidFill>
          <a:ln>
            <a:noFill/>
          </a:ln>
        </p:spPr>
        <p:txBody>
          <a:bodyPr spcFirstLastPara="1" vert="horz" wrap="square" lIns="0" tIns="0" rIns="0" bIns="0" rtlCol="0" anchor="ctr" anchorCtr="0">
            <a:noAutofit/>
          </a:bodyPr>
          <a:lstStyle/>
          <a:p>
            <a:pPr>
              <a:buSzPts val="800"/>
            </a:pPr>
            <a:fld id="{00000000-1234-1234-1234-123412341234}" type="slidenum">
              <a:rPr lang="en-GB"/>
              <a:pPr>
                <a:buSzPts val="800"/>
              </a:pPr>
              <a:t>80</a:t>
            </a:fld>
            <a:endParaRPr/>
          </a:p>
        </p:txBody>
      </p:sp>
      <p:sp>
        <p:nvSpPr>
          <p:cNvPr id="674" name="Google Shape;674;g3046d743e85_1_100"/>
          <p:cNvSpPr txBox="1"/>
          <p:nvPr/>
        </p:nvSpPr>
        <p:spPr>
          <a:xfrm>
            <a:off x="401800" y="1451735"/>
            <a:ext cx="5386800" cy="640000"/>
          </a:xfrm>
          <a:prstGeom prst="rect">
            <a:avLst/>
          </a:prstGeom>
          <a:noFill/>
          <a:ln>
            <a:noFill/>
          </a:ln>
        </p:spPr>
        <p:txBody>
          <a:bodyPr spcFirstLastPara="1" wrap="square" lIns="0" tIns="0" rIns="0" bIns="0" anchor="b" anchorCtr="0">
            <a:noAutofit/>
          </a:bodyPr>
          <a:lstStyle/>
          <a:p>
            <a:pPr>
              <a:spcBef>
                <a:spcPts val="1600"/>
              </a:spcBef>
              <a:buClr>
                <a:srgbClr val="000000"/>
              </a:buClr>
              <a:buSzPts val="2100"/>
            </a:pPr>
            <a:r>
              <a:rPr lang="en-GB" sz="2800" b="1">
                <a:latin typeface="Corbel"/>
                <a:ea typeface="Corbel"/>
                <a:cs typeface="Corbel"/>
                <a:sym typeface="Corbel"/>
              </a:rPr>
              <a:t>S4: Stare decisis</a:t>
            </a:r>
            <a:endParaRPr sz="2800" b="1">
              <a:solidFill>
                <a:srgbClr val="000000"/>
              </a:solidFill>
              <a:latin typeface="Corbel"/>
              <a:ea typeface="Corbel"/>
              <a:cs typeface="Corbel"/>
              <a:sym typeface="Corbel"/>
            </a:endParaRPr>
          </a:p>
        </p:txBody>
      </p:sp>
      <p:sp>
        <p:nvSpPr>
          <p:cNvPr id="675" name="Google Shape;675;g3046d743e85_1_100"/>
          <p:cNvSpPr txBox="1"/>
          <p:nvPr/>
        </p:nvSpPr>
        <p:spPr>
          <a:xfrm>
            <a:off x="401800" y="2240141"/>
            <a:ext cx="5386800" cy="3951200"/>
          </a:xfrm>
          <a:prstGeom prst="rect">
            <a:avLst/>
          </a:prstGeom>
          <a:noFill/>
          <a:ln>
            <a:noFill/>
          </a:ln>
        </p:spPr>
        <p:txBody>
          <a:bodyPr spcFirstLastPara="1" wrap="square" lIns="0" tIns="0" rIns="0" bIns="0" anchor="t" anchorCtr="0">
            <a:noAutofit/>
          </a:bodyPr>
          <a:lstStyle/>
          <a:p>
            <a:pPr>
              <a:lnSpc>
                <a:spcPct val="115000"/>
              </a:lnSpc>
              <a:spcAft>
                <a:spcPts val="1067"/>
              </a:spcAft>
              <a:buClr>
                <a:schemeClr val="dk1"/>
              </a:buClr>
              <a:buSzPts val="1100"/>
            </a:pPr>
            <a:r>
              <a:rPr lang="en-GB" sz="2267">
                <a:solidFill>
                  <a:schemeClr val="dk1"/>
                </a:solidFill>
                <a:latin typeface="Corbel"/>
                <a:ea typeface="Corbel"/>
                <a:cs typeface="Corbel"/>
                <a:sym typeface="Corbel"/>
              </a:rPr>
              <a:t>Find and read </a:t>
            </a:r>
            <a:r>
              <a:rPr lang="en-GB" sz="2267" i="1">
                <a:solidFill>
                  <a:schemeClr val="dk1"/>
                </a:solidFill>
                <a:latin typeface="Corbel"/>
                <a:ea typeface="Corbel"/>
                <a:cs typeface="Corbel"/>
                <a:sym typeface="Corbel"/>
              </a:rPr>
              <a:t>Fagan v Commissioner of Metropolitan Police</a:t>
            </a:r>
            <a:r>
              <a:rPr lang="en-GB" sz="2267">
                <a:solidFill>
                  <a:schemeClr val="dk1"/>
                </a:solidFill>
                <a:latin typeface="Corbel"/>
                <a:ea typeface="Corbel"/>
                <a:cs typeface="Corbel"/>
                <a:sym typeface="Corbel"/>
              </a:rPr>
              <a:t> [1969] 1 QB 439 on </a:t>
            </a:r>
            <a:r>
              <a:rPr lang="en-GB" sz="2267" u="sng">
                <a:solidFill>
                  <a:srgbClr val="1155CC"/>
                </a:solidFill>
                <a:latin typeface="Corbel"/>
                <a:ea typeface="Corbel"/>
                <a:cs typeface="Corbel"/>
                <a:sym typeface="Corbel"/>
                <a:hlinkClick r:id="rId3">
                  <a:extLst>
                    <a:ext uri="{A12FA001-AC4F-418D-AE19-62706E023703}">
                      <ahyp:hlinkClr xmlns:ahyp="http://schemas.microsoft.com/office/drawing/2018/hyperlinkcolor" val="tx"/>
                    </a:ext>
                  </a:extLst>
                </a:hlinkClick>
              </a:rPr>
              <a:t>Westlaw</a:t>
            </a:r>
            <a:r>
              <a:rPr lang="en-GB" sz="2267">
                <a:solidFill>
                  <a:schemeClr val="dk1"/>
                </a:solidFill>
                <a:latin typeface="Corbel"/>
                <a:ea typeface="Corbel"/>
                <a:cs typeface="Corbel"/>
                <a:sym typeface="Corbel"/>
              </a:rPr>
              <a:t>. List the cases it cites and those citing it. What is the </a:t>
            </a:r>
            <a:r>
              <a:rPr lang="en-GB" sz="2267" i="1">
                <a:solidFill>
                  <a:schemeClr val="dk1"/>
                </a:solidFill>
                <a:latin typeface="Corbel"/>
                <a:ea typeface="Corbel"/>
                <a:cs typeface="Corbel"/>
                <a:sym typeface="Corbel"/>
              </a:rPr>
              <a:t>ratio</a:t>
            </a:r>
            <a:r>
              <a:rPr lang="en-GB" sz="2267">
                <a:solidFill>
                  <a:schemeClr val="dk1"/>
                </a:solidFill>
                <a:latin typeface="Corbel"/>
                <a:ea typeface="Corbel"/>
                <a:cs typeface="Corbel"/>
                <a:sym typeface="Corbel"/>
              </a:rPr>
              <a:t> and </a:t>
            </a:r>
            <a:r>
              <a:rPr lang="en-GB" sz="2267" i="1">
                <a:solidFill>
                  <a:schemeClr val="dk1"/>
                </a:solidFill>
                <a:latin typeface="Corbel"/>
                <a:ea typeface="Corbel"/>
                <a:cs typeface="Corbel"/>
                <a:sym typeface="Corbel"/>
              </a:rPr>
              <a:t>obiter</a:t>
            </a:r>
            <a:r>
              <a:rPr lang="en-GB" sz="2267">
                <a:solidFill>
                  <a:schemeClr val="dk1"/>
                </a:solidFill>
                <a:latin typeface="Corbel"/>
                <a:ea typeface="Corbel"/>
                <a:cs typeface="Corbel"/>
                <a:sym typeface="Corbel"/>
              </a:rPr>
              <a:t>?</a:t>
            </a:r>
            <a:endParaRPr sz="2267">
              <a:solidFill>
                <a:srgbClr val="000000"/>
              </a:solidFill>
              <a:latin typeface="Corbel"/>
              <a:ea typeface="Corbel"/>
              <a:cs typeface="Corbel"/>
              <a:sym typeface="Corbel"/>
            </a:endParaRPr>
          </a:p>
        </p:txBody>
      </p:sp>
      <p:sp>
        <p:nvSpPr>
          <p:cNvPr id="676" name="Google Shape;676;g3046d743e85_1_100"/>
          <p:cNvSpPr txBox="1"/>
          <p:nvPr/>
        </p:nvSpPr>
        <p:spPr>
          <a:xfrm>
            <a:off x="6193200" y="1451739"/>
            <a:ext cx="5389200" cy="640000"/>
          </a:xfrm>
          <a:prstGeom prst="rect">
            <a:avLst/>
          </a:prstGeom>
          <a:noFill/>
          <a:ln>
            <a:noFill/>
          </a:ln>
        </p:spPr>
        <p:txBody>
          <a:bodyPr spcFirstLastPara="1" wrap="square" lIns="0" tIns="0" rIns="0" bIns="0" anchor="b" anchorCtr="0">
            <a:noAutofit/>
          </a:bodyPr>
          <a:lstStyle/>
          <a:p>
            <a:pPr>
              <a:spcBef>
                <a:spcPts val="1600"/>
              </a:spcBef>
              <a:buClr>
                <a:srgbClr val="000000"/>
              </a:buClr>
              <a:buSzPts val="2100"/>
            </a:pPr>
            <a:r>
              <a:rPr lang="en-GB" sz="2800" b="1">
                <a:solidFill>
                  <a:srgbClr val="000000"/>
                </a:solidFill>
                <a:latin typeface="Corbel"/>
                <a:ea typeface="Corbel"/>
                <a:cs typeface="Corbel"/>
                <a:sym typeface="Corbel"/>
              </a:rPr>
              <a:t>L</a:t>
            </a:r>
            <a:r>
              <a:rPr lang="en-GB" sz="2800" b="1">
                <a:latin typeface="Corbel"/>
                <a:ea typeface="Corbel"/>
                <a:cs typeface="Corbel"/>
                <a:sym typeface="Corbel"/>
              </a:rPr>
              <a:t>4: Court system</a:t>
            </a:r>
            <a:r>
              <a:rPr lang="en-GB" sz="2800" b="1">
                <a:solidFill>
                  <a:srgbClr val="000000"/>
                </a:solidFill>
                <a:latin typeface="Corbel"/>
                <a:ea typeface="Corbel"/>
                <a:cs typeface="Corbel"/>
                <a:sym typeface="Corbel"/>
              </a:rPr>
              <a:t> </a:t>
            </a:r>
            <a:endParaRPr sz="2800" b="1">
              <a:solidFill>
                <a:srgbClr val="000000"/>
              </a:solidFill>
              <a:latin typeface="Corbel"/>
              <a:ea typeface="Corbel"/>
              <a:cs typeface="Corbel"/>
              <a:sym typeface="Corbel"/>
            </a:endParaRPr>
          </a:p>
        </p:txBody>
      </p:sp>
      <p:sp>
        <p:nvSpPr>
          <p:cNvPr id="677" name="Google Shape;677;g3046d743e85_1_100"/>
          <p:cNvSpPr txBox="1"/>
          <p:nvPr/>
        </p:nvSpPr>
        <p:spPr>
          <a:xfrm>
            <a:off x="6193200" y="2091733"/>
            <a:ext cx="5389200" cy="3951200"/>
          </a:xfrm>
          <a:prstGeom prst="rect">
            <a:avLst/>
          </a:prstGeom>
          <a:noFill/>
          <a:ln>
            <a:noFill/>
          </a:ln>
        </p:spPr>
        <p:txBody>
          <a:bodyPr spcFirstLastPara="1" wrap="square" lIns="0" tIns="0" rIns="0" bIns="0" anchor="t" anchorCtr="0">
            <a:noAutofit/>
          </a:bodyPr>
          <a:lstStyle/>
          <a:p>
            <a:pPr>
              <a:spcBef>
                <a:spcPts val="1600"/>
              </a:spcBef>
              <a:buClr>
                <a:srgbClr val="000000"/>
              </a:buClr>
              <a:buSzPts val="1700"/>
            </a:pPr>
            <a:r>
              <a:rPr lang="en-GB" sz="2267">
                <a:latin typeface="Corbel"/>
                <a:ea typeface="Corbel"/>
                <a:cs typeface="Corbel"/>
                <a:sym typeface="Corbel"/>
              </a:rPr>
              <a:t>The United Kingdom has three separate legal systems; one each for England and Wales, Scotland and Northern Ireland. This lecture deals with the judicial system of England and Wales, which comprises courts and tribunals. You will be introduced to the court structure and the trajectory of cases that progress within the structure. You will also be introduced to the relevance of certain foreign courts to the legal system of England and Wales. In the workshop, you will be introduced to the legal systems of Scotland and Northern Ireland.</a:t>
            </a:r>
            <a:endParaRPr sz="2267">
              <a:solidFill>
                <a:srgbClr val="000000"/>
              </a:solidFill>
              <a:latin typeface="Corbel"/>
              <a:ea typeface="Corbel"/>
              <a:cs typeface="Corbel"/>
              <a:sym typeface="Corbe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2B559F41-429A-75A1-D7EB-2212A654E100}"/>
              </a:ext>
            </a:extLst>
          </p:cNvPr>
          <p:cNvSpPr>
            <a:spLocks noGrp="1"/>
          </p:cNvSpPr>
          <p:nvPr>
            <p:ph type="pic" sz="quarter" idx="15"/>
          </p:nvPr>
        </p:nvSpPr>
        <p:spPr>
          <a:xfrm>
            <a:off x="1" y="-1"/>
            <a:ext cx="12192000" cy="6857999"/>
          </a:xfrm>
        </p:spPr>
        <p:txBody>
          <a:bodyPr/>
          <a:lstStyle/>
          <a:p>
            <a:endParaRPr lang="en-GB"/>
          </a:p>
        </p:txBody>
      </p:sp>
      <p:sp>
        <p:nvSpPr>
          <p:cNvPr id="11" name="Title 2">
            <a:extLst>
              <a:ext uri="{FF2B5EF4-FFF2-40B4-BE49-F238E27FC236}">
                <a16:creationId xmlns:a16="http://schemas.microsoft.com/office/drawing/2014/main" id="{0B7A320C-B819-A4EA-886C-ECA7B692C533}"/>
              </a:ext>
            </a:extLst>
          </p:cNvPr>
          <p:cNvSpPr>
            <a:spLocks noGrp="1"/>
          </p:cNvSpPr>
          <p:nvPr>
            <p:ph type="ctrTitle"/>
          </p:nvPr>
        </p:nvSpPr>
        <p:spPr>
          <a:xfrm>
            <a:off x="1627321" y="339645"/>
            <a:ext cx="10134369" cy="1002552"/>
          </a:xfrm>
        </p:spPr>
        <p:txBody>
          <a:bodyPr/>
          <a:lstStyle/>
          <a:p>
            <a:r>
              <a:rPr lang="en-US" dirty="0"/>
              <a:t>Questions at VEVOX</a:t>
            </a:r>
          </a:p>
        </p:txBody>
      </p:sp>
      <p:sp>
        <p:nvSpPr>
          <p:cNvPr id="13" name="Text Placeholder 3">
            <a:extLst>
              <a:ext uri="{FF2B5EF4-FFF2-40B4-BE49-F238E27FC236}">
                <a16:creationId xmlns:a16="http://schemas.microsoft.com/office/drawing/2014/main" id="{79FA42C7-3E90-80E7-DCCC-936DFAFDAFB5}"/>
              </a:ext>
            </a:extLst>
          </p:cNvPr>
          <p:cNvSpPr>
            <a:spLocks noGrp="1"/>
          </p:cNvSpPr>
          <p:nvPr>
            <p:ph type="body" sz="quarter" idx="14"/>
          </p:nvPr>
        </p:nvSpPr>
        <p:spPr>
          <a:xfrm>
            <a:off x="1627322" y="1507066"/>
            <a:ext cx="10134371" cy="4849283"/>
          </a:xfrm>
        </p:spPr>
        <p:txBody>
          <a:bodyPr/>
          <a:lstStyle/>
          <a:p>
            <a:r>
              <a:rPr lang="en-US" dirty="0">
                <a:hlinkClick r:id="rId2"/>
              </a:rPr>
              <a:t>https://royalholloway.display.vevox.com#/present/642997/1PDB9CRKOR2AUJ1WYRS4</a:t>
            </a:r>
            <a:endParaRPr lang="en-US" dirty="0"/>
          </a:p>
          <a:p>
            <a:endParaRPr lang="en-US" dirty="0"/>
          </a:p>
          <a:p>
            <a:endParaRPr lang="en-US" dirty="0"/>
          </a:p>
        </p:txBody>
      </p:sp>
    </p:spTree>
    <p:extLst>
      <p:ext uri="{BB962C8B-B14F-4D97-AF65-F5344CB8AC3E}">
        <p14:creationId xmlns:p14="http://schemas.microsoft.com/office/powerpoint/2010/main" val="9300790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descr="Text Bubble">
            <a:extLst>
              <a:ext uri="{FF2B5EF4-FFF2-40B4-BE49-F238E27FC236}">
                <a16:creationId xmlns:a16="http://schemas.microsoft.com/office/drawing/2014/main" id="{FDD455FE-AB99-F53B-D07C-CD6A3403D98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377" r="7669" b="1"/>
          <a:stretch/>
        </p:blipFill>
        <p:spPr>
          <a:xfrm>
            <a:off x="1134319" y="1"/>
            <a:ext cx="11057681" cy="6858002"/>
          </a:xfrm>
          <a:prstGeom prst="rect">
            <a:avLst/>
          </a:prstGeom>
          <a:noFill/>
        </p:spPr>
      </p:pic>
      <p:sp>
        <p:nvSpPr>
          <p:cNvPr id="2" name="Title 1">
            <a:extLst>
              <a:ext uri="{FF2B5EF4-FFF2-40B4-BE49-F238E27FC236}">
                <a16:creationId xmlns:a16="http://schemas.microsoft.com/office/drawing/2014/main" id="{1D4B565E-13D8-F3BF-5226-2088F2F720CD}"/>
              </a:ext>
            </a:extLst>
          </p:cNvPr>
          <p:cNvSpPr>
            <a:spLocks noGrp="1"/>
          </p:cNvSpPr>
          <p:nvPr>
            <p:ph type="ctrTitle"/>
          </p:nvPr>
        </p:nvSpPr>
        <p:spPr>
          <a:xfrm>
            <a:off x="1648661" y="339645"/>
            <a:ext cx="4890577" cy="1002552"/>
          </a:xfrm>
        </p:spPr>
        <p:txBody>
          <a:bodyPr anchor="b">
            <a:normAutofit/>
          </a:bodyPr>
          <a:lstStyle/>
          <a:p>
            <a:r>
              <a:rPr lang="en-GB" dirty="0"/>
              <a:t>Thank you</a:t>
            </a:r>
          </a:p>
        </p:txBody>
      </p:sp>
      <p:sp>
        <p:nvSpPr>
          <p:cNvPr id="3" name="Text Placeholder 2">
            <a:extLst>
              <a:ext uri="{FF2B5EF4-FFF2-40B4-BE49-F238E27FC236}">
                <a16:creationId xmlns:a16="http://schemas.microsoft.com/office/drawing/2014/main" id="{49129F86-43DF-4AE8-53F2-77A6476CE6AC}"/>
              </a:ext>
            </a:extLst>
          </p:cNvPr>
          <p:cNvSpPr>
            <a:spLocks noGrp="1"/>
          </p:cNvSpPr>
          <p:nvPr>
            <p:ph type="body" sz="quarter" idx="14"/>
          </p:nvPr>
        </p:nvSpPr>
        <p:spPr>
          <a:xfrm>
            <a:off x="1645581" y="1507066"/>
            <a:ext cx="4890578" cy="4849283"/>
          </a:xfrm>
        </p:spPr>
        <p:txBody>
          <a:bodyPr anchor="t">
            <a:normAutofit/>
          </a:bodyPr>
          <a:lstStyle/>
          <a:p>
            <a:r>
              <a:rPr lang="en-GB" dirty="0"/>
              <a:t>Any question?</a:t>
            </a:r>
          </a:p>
        </p:txBody>
      </p:sp>
    </p:spTree>
    <p:extLst>
      <p:ext uri="{BB962C8B-B14F-4D97-AF65-F5344CB8AC3E}">
        <p14:creationId xmlns:p14="http://schemas.microsoft.com/office/powerpoint/2010/main" val="232501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0" descr="Law books section in library"/>
          <p:cNvPicPr preferRelativeResize="0"/>
          <p:nvPr/>
        </p:nvPicPr>
        <p:blipFill rotWithShape="1">
          <a:blip r:embed="rId3"/>
          <a:srcRect t="26935" b="26936"/>
          <a:stretch/>
        </p:blipFill>
        <p:spPr>
          <a:xfrm>
            <a:off x="608843" y="3482977"/>
            <a:ext cx="10961177" cy="3375025"/>
          </a:xfrm>
          <a:prstGeom prst="rect">
            <a:avLst/>
          </a:prstGeom>
          <a:noFill/>
          <a:ln>
            <a:noFill/>
          </a:ln>
        </p:spPr>
      </p:pic>
      <p:sp>
        <p:nvSpPr>
          <p:cNvPr id="130" name="Google Shape;130;p20"/>
          <p:cNvSpPr txBox="1">
            <a:spLocks noGrp="1"/>
          </p:cNvSpPr>
          <p:nvPr>
            <p:ph idx="1"/>
          </p:nvPr>
        </p:nvSpPr>
        <p:spPr>
          <a:xfrm>
            <a:off x="5567465" y="568512"/>
            <a:ext cx="6002556" cy="2806511"/>
          </a:xfrm>
        </p:spPr>
        <p:txBody>
          <a:bodyPr spcFirstLastPara="1" vert="horz" lIns="0" tIns="0" rIns="0" bIns="0" rtlCol="0" anchor="ctr" anchorCtr="0">
            <a:normAutofit/>
          </a:bodyPr>
          <a:lstStyle/>
          <a:p>
            <a:pPr marL="285750" indent="-285750">
              <a:spcBef>
                <a:spcPts val="0"/>
              </a:spcBef>
              <a:buFont typeface="Arial"/>
              <a:buChar char="•"/>
            </a:pPr>
            <a:r>
              <a:rPr lang="en-US"/>
              <a:t>Records of court decisions are known as ‘law reports’</a:t>
            </a:r>
            <a:endParaRPr/>
          </a:p>
          <a:p>
            <a:pPr marL="285750" indent="-285750">
              <a:buFont typeface="Arial"/>
              <a:buChar char="•"/>
            </a:pPr>
            <a:r>
              <a:rPr lang="en-US"/>
              <a:t>Law reports can be divided into two historical phases – pre- and post- 1865</a:t>
            </a:r>
            <a:endParaRPr/>
          </a:p>
          <a:p>
            <a:pPr marL="285750" indent="-285750">
              <a:buFont typeface="Arial"/>
              <a:buChar char="•"/>
            </a:pPr>
            <a:r>
              <a:rPr lang="en-US"/>
              <a:t>Cases in the inferior courts are not routinely reported</a:t>
            </a:r>
            <a:endParaRPr/>
          </a:p>
          <a:p>
            <a:pPr marL="285750" indent="-285750">
              <a:buFont typeface="Arial"/>
              <a:buChar char="•"/>
            </a:pPr>
            <a:r>
              <a:rPr lang="en-US"/>
              <a:t>Not all cases in the superior courts are reported</a:t>
            </a:r>
            <a:endParaRPr/>
          </a:p>
          <a:p>
            <a:pPr marL="285750" indent="-148590">
              <a:buNone/>
            </a:pPr>
            <a:endParaRPr/>
          </a:p>
        </p:txBody>
      </p:sp>
      <p:sp>
        <p:nvSpPr>
          <p:cNvPr id="131" name="Google Shape;131;p20"/>
          <p:cNvSpPr txBox="1">
            <a:spLocks noGrp="1"/>
          </p:cNvSpPr>
          <p:nvPr>
            <p:ph type="ctrTitle"/>
          </p:nvPr>
        </p:nvSpPr>
        <p:spPr>
          <a:xfrm>
            <a:off x="608844" y="568512"/>
            <a:ext cx="4179376" cy="2806512"/>
          </a:xfrm>
        </p:spPr>
        <p:txBody>
          <a:bodyPr spcFirstLastPara="1" vert="horz" lIns="0" tIns="0" rIns="0" bIns="0" rtlCol="0" anchor="ctr" anchorCtr="0">
            <a:normAutofit/>
          </a:bodyPr>
          <a:lstStyle/>
          <a:p>
            <a:pPr>
              <a:buSzPts val="2800"/>
            </a:pPr>
            <a:r>
              <a:rPr lang="en-US"/>
              <a:t>LAW REPORTS</a:t>
            </a:r>
            <a:endParaRPr/>
          </a:p>
        </p:txBody>
      </p:sp>
      <p:sp>
        <p:nvSpPr>
          <p:cNvPr id="132" name="Google Shape;132;p20" hidden="1"/>
          <p:cNvSpPr txBox="1">
            <a:spLocks noGrp="1"/>
          </p:cNvSpPr>
          <p:nvPr>
            <p:ph type="sldNum" idx="4294967295"/>
          </p:nvPr>
        </p:nvSpPr>
        <p:spPr>
          <a:xfrm>
            <a:off x="1958411" y="6513014"/>
            <a:ext cx="216000" cy="216000"/>
          </a:xfrm>
          <a:prstGeom prst="rect">
            <a:avLst/>
          </a:prstGeom>
          <a:solidFill>
            <a:schemeClr val="accent1"/>
          </a:solidFill>
          <a:ln>
            <a:noFill/>
          </a:ln>
        </p:spPr>
        <p:txBody>
          <a:bodyPr spcFirstLastPara="1" vert="horz" wrap="square" lIns="0" tIns="0" rIns="0" bIns="0" rtlCol="0" anchor="ctr" anchorCtr="0">
            <a:noAutofit/>
          </a:bodyPr>
          <a:lstStyle/>
          <a:p>
            <a:pPr>
              <a:spcAft>
                <a:spcPts val="600"/>
              </a:spcAft>
            </a:pPr>
            <a:fld id="{00000000-1234-1234-1234-123412341234}" type="slidenum">
              <a:rPr lang="en-US"/>
              <a:pPr>
                <a:spcAft>
                  <a:spcPts val="600"/>
                </a:spcAft>
              </a:pPr>
              <a:t>9</a:t>
            </a:fld>
            <a:endParaRPr lang="en-GB"/>
          </a:p>
        </p:txBody>
      </p:sp>
    </p:spTree>
  </p:cSld>
  <p:clrMapOvr>
    <a:masterClrMapping/>
  </p:clrMapOvr>
</p:sld>
</file>

<file path=ppt/theme/theme1.xml><?xml version="1.0" encoding="utf-8"?>
<a:theme xmlns:a="http://schemas.openxmlformats.org/drawingml/2006/main" name="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1121_TF44450328" id="{53054EA9-BEA6-4CCB-A0EF-1B2E114184B3}" vid="{B4F634EB-ECC4-4093-9FAF-CA5FC712B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Modern clean sophisticated presentation</Template>
  <TotalTime>7690</TotalTime>
  <Words>5667</Words>
  <Application>Microsoft Office PowerPoint</Application>
  <PresentationFormat>Widescreen</PresentationFormat>
  <Paragraphs>460</Paragraphs>
  <Slides>82</Slides>
  <Notes>41</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82</vt:i4>
      </vt:variant>
    </vt:vector>
  </HeadingPairs>
  <TitlesOfParts>
    <vt:vector size="95" baseType="lpstr">
      <vt:lpstr>-apple-system</vt:lpstr>
      <vt:lpstr>Arial</vt:lpstr>
      <vt:lpstr>Britannic Bold</vt:lpstr>
      <vt:lpstr>Calibri</vt:lpstr>
      <vt:lpstr>Calibri Light</vt:lpstr>
      <vt:lpstr>Corbel</vt:lpstr>
      <vt:lpstr>Franklin Gothic Book</vt:lpstr>
      <vt:lpstr>Merriweather Sans</vt:lpstr>
      <vt:lpstr>Mulish</vt:lpstr>
      <vt:lpstr>Noto Sans Symbols</vt:lpstr>
      <vt:lpstr>Sagona ExtraLight</vt:lpstr>
      <vt:lpstr>Speak Pro</vt:lpstr>
      <vt:lpstr>Office Theme</vt:lpstr>
      <vt:lpstr>THE ENGLISH LEGAL SYSTEM CASE LAW AND PRECEDENT </vt:lpstr>
      <vt:lpstr>LL1005 English Legal System (ELS) </vt:lpstr>
      <vt:lpstr>LECTURE OVERVIEW</vt:lpstr>
      <vt:lpstr>Objectives</vt:lpstr>
      <vt:lpstr>Introduction</vt:lpstr>
      <vt:lpstr>Topic one</vt:lpstr>
      <vt:lpstr>WHAT IS CASE LAW?</vt:lpstr>
      <vt:lpstr>England and Wales</vt:lpstr>
      <vt:lpstr>LAW REPORTS</vt:lpstr>
      <vt:lpstr>Precedent </vt:lpstr>
      <vt:lpstr>Topic Two</vt:lpstr>
      <vt:lpstr>PowerPoint Presentation</vt:lpstr>
      <vt:lpstr>Like cases are decided alike </vt:lpstr>
      <vt:lpstr>THE COURT HIERARCHY</vt:lpstr>
      <vt:lpstr>Higher courts bind lower courts </vt:lpstr>
      <vt:lpstr>PRECEDENT AND THE COURTS</vt:lpstr>
      <vt:lpstr>PRECEDENT AND THE COURTS</vt:lpstr>
      <vt:lpstr>THE SUPREME COURT</vt:lpstr>
      <vt:lpstr>Supreme Court and Precedent </vt:lpstr>
      <vt:lpstr>THE SUPREME COURT/HOUSE OF LORDS</vt:lpstr>
      <vt:lpstr>TOPIC THREE</vt:lpstr>
      <vt:lpstr>Persuasive Precedent</vt:lpstr>
      <vt:lpstr>Original Precedent</vt:lpstr>
      <vt:lpstr>Avoidance Techniques</vt:lpstr>
      <vt:lpstr>HOW TO AVOID FOLLOWING A DECISION</vt:lpstr>
      <vt:lpstr>Court of Appeal and Precedent Young v Bristol Aeroplane Co (1944)</vt:lpstr>
      <vt:lpstr>PRECEDENT AND THE COURTS – COURT OF APPEAL (CRIMINAL DIVISION)</vt:lpstr>
      <vt:lpstr>Criminal Division</vt:lpstr>
      <vt:lpstr>Impact of the Human Rights Act 1998</vt:lpstr>
      <vt:lpstr>s2 Human Rights Act 1998 </vt:lpstr>
      <vt:lpstr>Advantages of Precedent</vt:lpstr>
      <vt:lpstr>Objectivity</vt:lpstr>
      <vt:lpstr>     Legal  Growth </vt:lpstr>
      <vt:lpstr>Disadvantages of Precedent</vt:lpstr>
      <vt:lpstr>coherent legal development</vt:lpstr>
      <vt:lpstr>PRECEDENT AND STARE DECISIS</vt:lpstr>
      <vt:lpstr>DISADVANTAGES OF PRECEDENT</vt:lpstr>
      <vt:lpstr>DIFFERENCE BETWEEN LAW AND FACT</vt:lpstr>
      <vt:lpstr>RATIO DECIDENDI</vt:lpstr>
      <vt:lpstr>Correct or not correct </vt:lpstr>
      <vt:lpstr>IDENTIFYING THE RATIO DECIDENDI</vt:lpstr>
      <vt:lpstr>TOPIC FOUR:   How to use cases in your studies</vt:lpstr>
      <vt:lpstr>IDENTIFYING THE RATIO</vt:lpstr>
      <vt:lpstr>IDENTIFYING THE MATERIAL FACTS</vt:lpstr>
      <vt:lpstr>IDENTIFYING THE MATERIAL FACTS</vt:lpstr>
      <vt:lpstr>IDENTIFYING THE RATIO (NARROW)</vt:lpstr>
      <vt:lpstr>IDENTIFYING THE RATIO (WIDE)</vt:lpstr>
      <vt:lpstr>ATTEMPTS TO LIMIT THE RATIO</vt:lpstr>
      <vt:lpstr>EXTENDING THE RATIO</vt:lpstr>
      <vt:lpstr>EXTENDING THE RATIO</vt:lpstr>
      <vt:lpstr>DISTINGUISHING/AVOIDING THE RATIO</vt:lpstr>
      <vt:lpstr>OBITER DICTA</vt:lpstr>
      <vt:lpstr>OBITER DICTA</vt:lpstr>
      <vt:lpstr>ARE JUDGES MAKING THE LAW?</vt:lpstr>
      <vt:lpstr>ARE JUDGES MAKING THE LAW?</vt:lpstr>
      <vt:lpstr>CHECKLIST FOR APPLYING PRECEDENT</vt:lpstr>
      <vt:lpstr>CITING CASES</vt:lpstr>
      <vt:lpstr>CITING CASES</vt:lpstr>
      <vt:lpstr>Referencing</vt:lpstr>
      <vt:lpstr>PART TWO</vt:lpstr>
      <vt:lpstr>Background and task</vt:lpstr>
      <vt:lpstr>White v White [2000]</vt:lpstr>
      <vt:lpstr>Sharing principle </vt:lpstr>
      <vt:lpstr>The ruling</vt:lpstr>
      <vt:lpstr>Distinguishing</vt:lpstr>
      <vt:lpstr>Group Exercise </vt:lpstr>
      <vt:lpstr>Case #2 </vt:lpstr>
      <vt:lpstr>Summary </vt:lpstr>
      <vt:lpstr>CASE # 3 </vt:lpstr>
      <vt:lpstr>APPEAL </vt:lpstr>
      <vt:lpstr>Fairness</vt:lpstr>
      <vt:lpstr>Case # 4</vt:lpstr>
      <vt:lpstr>Molestation </vt:lpstr>
      <vt:lpstr>Johnson v Walton [1990] 1 FLR 350 </vt:lpstr>
      <vt:lpstr>Lord Donaldson: harassment involves an element of intent, specifically the intent to cause distress or harm. The nature of Walton’s actions—publicly disseminating intimate photos to cause embarrassment—was found to be a deliberate and targeted form of harassment.</vt:lpstr>
      <vt:lpstr>Retrospective and Prospective Overruling</vt:lpstr>
      <vt:lpstr>Overruling</vt:lpstr>
      <vt:lpstr>Reversing</vt:lpstr>
      <vt:lpstr>Precedent? </vt:lpstr>
      <vt:lpstr>What’s next…</vt:lpstr>
      <vt:lpstr>Questions at VEVOX</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ENGLISH LEGAL SYSTEM CASE LAW AND PRECEDENT </dc:title>
  <dc:creator>Maranlou, Sahar</dc:creator>
  <cp:lastModifiedBy>Maranlou, Sahar</cp:lastModifiedBy>
  <cp:revision>3</cp:revision>
  <dcterms:created xsi:type="dcterms:W3CDTF">2024-09-18T09:26:21Z</dcterms:created>
  <dcterms:modified xsi:type="dcterms:W3CDTF">2024-09-26T18:12:11Z</dcterms:modified>
</cp:coreProperties>
</file>